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Layouts/slideLayout4.xml" ContentType="application/vnd.openxmlformats-officedocument.presentationml.slideLayout+xml"/>
  <Override PartName="/ppt/notesSlides/notesSlide7.xml" ContentType="application/vnd.openxmlformats-officedocument.presentationml.notesSlide+xml"/>
  <Override PartName="/ppt/slideMasters/slideMaster1.xml" ContentType="application/vnd.openxmlformats-officedocument.presentationml.slideMaster+xml"/>
  <Override PartName="/ppt/notesSlides/notesSlide8.xml" ContentType="application/vnd.openxmlformats-officedocument.presentationml.notesSlide+xml"/>
  <Override PartName="/ppt/notesSlides/notesSlide1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1.xml" ContentType="application/vnd.openxmlformats-officedocument.presentationml.notesSlid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comments/modernComment_12F_4D299E26.xml" ContentType="application/vnd.ms-powerpoint.comments+xml"/>
  <Override PartName="/ppt/authors.xml" ContentType="application/vnd.ms-powerpoint.author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2.xml" ContentType="application/vnd.openxmlformats-officedocument.customXmlProperties+xml"/>
  <Override PartName="/customXml/itemProps3.xml" ContentType="application/vnd.openxmlformats-officedocument.customXmlProperties+xml"/>
  <Override PartName="/customXml/itemProps1.xml" ContentType="application/vnd.openxmlformats-officedocument.customXmlProperties+xml"/>
  <Override PartName="/ppt/tags/tag1.xml" ContentType="application/vnd.openxmlformats-officedocument.presentationml.tags+xml"/>
  <Override PartName="/docProps/custom.xml" ContentType="application/vnd.openxmlformats-officedocument.custom-properties+xml"/>
  <Override PartName="/docProps/core.xml" ContentType="application/vnd.openxmlformats-package.core-properties+xml"/>
  <Override PartName="/ppt/revisionInfo.xml" ContentType="application/vnd.ms-powerpoint.revisioninfo+xml"/>
  <Override PartName="/docProps/app.xml" ContentType="application/vnd.openxmlformats-officedocument.extended-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4"/>
  </p:sldMasterIdLst>
  <p:notesMasterIdLst>
    <p:notesMasterId r:id="rId22"/>
  </p:notesMasterIdLst>
  <p:sldIdLst>
    <p:sldId id="256" r:id="rId5"/>
    <p:sldId id="736" r:id="rId6"/>
    <p:sldId id="735" r:id="rId7"/>
    <p:sldId id="764" r:id="rId8"/>
    <p:sldId id="711" r:id="rId9"/>
    <p:sldId id="765" r:id="rId10"/>
    <p:sldId id="766" r:id="rId11"/>
    <p:sldId id="772" r:id="rId12"/>
    <p:sldId id="768" r:id="rId13"/>
    <p:sldId id="769" r:id="rId14"/>
    <p:sldId id="770" r:id="rId15"/>
    <p:sldId id="771" r:id="rId16"/>
    <p:sldId id="773" r:id="rId17"/>
    <p:sldId id="673" r:id="rId18"/>
    <p:sldId id="724" r:id="rId19"/>
    <p:sldId id="767" r:id="rId20"/>
    <p:sldId id="303"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41D9F2-DFD3-4606-BA4C-25CD677C4FFC}" v="1" dt="2025-01-03T22:55:38.20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0501" autoAdjust="0"/>
  </p:normalViewPr>
  <p:slideViewPr>
    <p:cSldViewPr snapToGrid="0">
      <p:cViewPr varScale="1">
        <p:scale>
          <a:sx n="75" d="100"/>
          <a:sy n="75" d="100"/>
        </p:scale>
        <p:origin x="1603"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5/10/relationships/revisionInfo" Target="revisionInfo.xml"/></Relationships>
</file>

<file path=ppt/comments/modernComment_12F_4D299E26.xml><?xml version="1.0" encoding="utf-8"?>
<p188:cmLst xmlns:a="http://schemas.openxmlformats.org/drawingml/2006/main" xmlns:r="http://schemas.openxmlformats.org/officeDocument/2006/relationships" xmlns:p188="http://schemas.microsoft.com/office/powerpoint/2018/8/main">
  <p188:cm id="{2BB737AE-6082-46D0-AD8C-AB8F92FA1405}" authorId="{00000000-0000-0000-0000-000000000000}" created="2023-10-16T11:00:29.969">
    <pc:sldMkLst xmlns:pc="http://schemas.microsoft.com/office/powerpoint/2013/main/command">
      <pc:docMk/>
      <pc:sldMk cId="1294573094" sldId="303"/>
    </pc:sldMkLst>
    <p188:txBody>
      <a:bodyPr/>
      <a:lstStyle/>
      <a:p>
        <a:r>
          <a:rPr lang="en-US"/>
          <a:t>This should be the final slide of your presentation. Do not change the information on this slide. 
If you want to provide your contact information, you can do so on the next to the last slide.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A1FA4D-3AC6-48B9-91A9-0C45C3BA67C9}" type="datetimeFigureOut">
              <a:rPr lang="en-US" smtClean="0"/>
              <a:t>1/3/2025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F2EB4D-E87D-49FD-A4D2-ACD3F4751B0C}" type="slidenum">
              <a:rPr lang="en-US" smtClean="0"/>
              <a:t>‹#›</a:t>
            </a:fld>
            <a:endParaRPr lang="en-US"/>
          </a:p>
        </p:txBody>
      </p:sp>
    </p:spTree>
    <p:extLst>
      <p:ext uri="{BB962C8B-B14F-4D97-AF65-F5344CB8AC3E}">
        <p14:creationId xmlns:p14="http://schemas.microsoft.com/office/powerpoint/2010/main" val="3861718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8" Type="http://schemas.openxmlformats.org/officeDocument/2006/relationships/hyperlink" Target="https://dl.sciencesocieties.org/publications/cm/articles/2/1/2003-0822-01-RS#ref-14" TargetMode="External"/><Relationship Id="rId3" Type="http://schemas.openxmlformats.org/officeDocument/2006/relationships/hyperlink" Target="https://dl.sciencesocieties.org/publications/cm/articles/2/1/2003-0822-01-RS#ref-11" TargetMode="External"/><Relationship Id="rId7" Type="http://schemas.openxmlformats.org/officeDocument/2006/relationships/hyperlink" Target="https://dl.sciencesocieties.org/publications/cm/articles/2/1/2003-0822-01-RS#ref-12"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dl.sciencesocieties.org/publications/cm/articles/2/1/2003-0822-01-RS#ref-9" TargetMode="External"/><Relationship Id="rId5" Type="http://schemas.openxmlformats.org/officeDocument/2006/relationships/hyperlink" Target="https://dl.sciencesocieties.org/publications/cm/articles/2/1/2003-0822-01-RS#ref-5" TargetMode="External"/><Relationship Id="rId4" Type="http://schemas.openxmlformats.org/officeDocument/2006/relationships/hyperlink" Target="https://dl.sciencesocieties.org/publications/cm/articles/2/1/2003-0822-01-RS#ref-16" TargetMode="External"/><Relationship Id="rId9" Type="http://schemas.openxmlformats.org/officeDocument/2006/relationships/hyperlink" Target="https://dl.sciencesocieties.org/publications/cm/articles/2/1/2003-0822-01-RS#ref-17"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latin typeface="Calibri"/>
                <a:cs typeface="Calibri"/>
              </a:rPr>
              <a:t>Cover crop picture: M. Winger</a:t>
            </a:r>
          </a:p>
        </p:txBody>
      </p:sp>
      <p:sp>
        <p:nvSpPr>
          <p:cNvPr id="4" name="Slide Number Placeholder 3"/>
          <p:cNvSpPr>
            <a:spLocks noGrp="1"/>
          </p:cNvSpPr>
          <p:nvPr>
            <p:ph type="sldNum" sz="quarter" idx="5"/>
          </p:nvPr>
        </p:nvSpPr>
        <p:spPr/>
        <p:txBody>
          <a:bodyPr/>
          <a:lstStyle/>
          <a:p>
            <a:fld id="{28F2EB4D-E87D-49FD-A4D2-ACD3F4751B0C}" type="slidenum">
              <a:rPr lang="en-US" smtClean="0"/>
              <a:t>1</a:t>
            </a:fld>
            <a:endParaRPr lang="en-US"/>
          </a:p>
        </p:txBody>
      </p:sp>
    </p:spTree>
    <p:extLst>
      <p:ext uri="{BB962C8B-B14F-4D97-AF65-F5344CB8AC3E}">
        <p14:creationId xmlns:p14="http://schemas.microsoft.com/office/powerpoint/2010/main" val="9516989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Axten Farms</a:t>
            </a:r>
            <a:r>
              <a:rPr lang="en-US" baseline="0" dirty="0"/>
              <a:t> , Canada.  Growing flax with chickpeas in alternate rows,  no N fertilizer on broadleaf crops on his farm</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232D3D-B0F5-4753-B2B9-37CBCD784BD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128573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latin typeface="Calibri"/>
                <a:cs typeface="Calibri"/>
              </a:rPr>
              <a:t>Seed density averaged 54, did not include low weight cool season grasses</a:t>
            </a:r>
          </a:p>
        </p:txBody>
      </p:sp>
      <p:sp>
        <p:nvSpPr>
          <p:cNvPr id="4" name="Slide Number Placeholder 3"/>
          <p:cNvSpPr>
            <a:spLocks noGrp="1"/>
          </p:cNvSpPr>
          <p:nvPr>
            <p:ph type="sldNum" sz="quarter" idx="5"/>
          </p:nvPr>
        </p:nvSpPr>
        <p:spPr/>
        <p:txBody>
          <a:bodyPr/>
          <a:lstStyle/>
          <a:p>
            <a:fld id="{28F2EB4D-E87D-49FD-A4D2-ACD3F4751B0C}" type="slidenum">
              <a:rPr lang="en-US" smtClean="0"/>
              <a:t>16</a:t>
            </a:fld>
            <a:endParaRPr lang="en-US"/>
          </a:p>
        </p:txBody>
      </p:sp>
    </p:spTree>
    <p:extLst>
      <p:ext uri="{BB962C8B-B14F-4D97-AF65-F5344CB8AC3E}">
        <p14:creationId xmlns:p14="http://schemas.microsoft.com/office/powerpoint/2010/main" val="38231945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latin typeface="Calibri"/>
                <a:ea typeface="Calibri"/>
                <a:cs typeface="Calibri"/>
              </a:rPr>
              <a:t>Crop rotation is potato , full season cover crop</a:t>
            </a:r>
          </a:p>
        </p:txBody>
      </p:sp>
      <p:sp>
        <p:nvSpPr>
          <p:cNvPr id="4" name="Slide Number Placeholder 3"/>
          <p:cNvSpPr>
            <a:spLocks noGrp="1"/>
          </p:cNvSpPr>
          <p:nvPr>
            <p:ph type="sldNum" sz="quarter" idx="5"/>
          </p:nvPr>
        </p:nvSpPr>
        <p:spPr/>
        <p:txBody>
          <a:bodyPr/>
          <a:lstStyle/>
          <a:p>
            <a:fld id="{28F2EB4D-E87D-49FD-A4D2-ACD3F4751B0C}" type="slidenum">
              <a:rPr lang="en-US" smtClean="0"/>
              <a:t>2</a:t>
            </a:fld>
            <a:endParaRPr lang="en-US"/>
          </a:p>
        </p:txBody>
      </p:sp>
    </p:spTree>
    <p:extLst>
      <p:ext uri="{BB962C8B-B14F-4D97-AF65-F5344CB8AC3E}">
        <p14:creationId xmlns:p14="http://schemas.microsoft.com/office/powerpoint/2010/main" val="5049232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Brendon</a:t>
            </a:r>
            <a:r>
              <a:rPr lang="en-US" baseline="0" dirty="0"/>
              <a:t> plants 4 cover crops with his potatoes and plants a flowering mix of cover crops down the center of the field and around the edge of the pivots.</a:t>
            </a:r>
            <a:endParaRPr lang="en-US" dirty="0"/>
          </a:p>
        </p:txBody>
      </p:sp>
      <p:sp>
        <p:nvSpPr>
          <p:cNvPr id="4" name="Slide Number Placeholder 3"/>
          <p:cNvSpPr>
            <a:spLocks noGrp="1"/>
          </p:cNvSpPr>
          <p:nvPr>
            <p:ph type="sldNum" sz="quarter" idx="10"/>
          </p:nvPr>
        </p:nvSpPr>
        <p:spPr/>
        <p:txBody>
          <a:bodyPr/>
          <a:lstStyle/>
          <a:p>
            <a:fld id="{A7232D3D-B0F5-4753-B2B9-37CBCD784BD4}" type="slidenum">
              <a:rPr lang="en-US" smtClean="0"/>
              <a:pPr/>
              <a:t>3</a:t>
            </a:fld>
            <a:endParaRPr lang="en-US"/>
          </a:p>
        </p:txBody>
      </p:sp>
    </p:spTree>
    <p:extLst>
      <p:ext uri="{BB962C8B-B14F-4D97-AF65-F5344CB8AC3E}">
        <p14:creationId xmlns:p14="http://schemas.microsoft.com/office/powerpoint/2010/main" val="30486741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Cover crops that act as a trap crop for sugar beet cyst nematode, but also look at the flowering potential for insects</a:t>
            </a:r>
          </a:p>
        </p:txBody>
      </p:sp>
      <p:sp>
        <p:nvSpPr>
          <p:cNvPr id="4" name="Slide Number Placeholder 3"/>
          <p:cNvSpPr>
            <a:spLocks noGrp="1"/>
          </p:cNvSpPr>
          <p:nvPr>
            <p:ph type="sldNum" sz="quarter" idx="5"/>
          </p:nvPr>
        </p:nvSpPr>
        <p:spPr/>
        <p:txBody>
          <a:bodyPr/>
          <a:lstStyle/>
          <a:p>
            <a:fld id="{28F2EB4D-E87D-49FD-A4D2-ACD3F4751B0C}" type="slidenum">
              <a:rPr lang="en-US" smtClean="0"/>
              <a:t>4</a:t>
            </a:fld>
            <a:endParaRPr lang="en-US"/>
          </a:p>
        </p:txBody>
      </p:sp>
    </p:spTree>
    <p:extLst>
      <p:ext uri="{BB962C8B-B14F-4D97-AF65-F5344CB8AC3E}">
        <p14:creationId xmlns:p14="http://schemas.microsoft.com/office/powerpoint/2010/main" val="6277873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fontScale="25000" lnSpcReduction="20000"/>
          </a:bodyPr>
          <a:lstStyle/>
          <a:p>
            <a:pPr marL="0" marR="0">
              <a:spcBef>
                <a:spcPts val="0"/>
              </a:spcBef>
              <a:spcAft>
                <a:spcPts val="0"/>
              </a:spcAft>
            </a:pPr>
            <a:r>
              <a:rPr lang="en-US" sz="12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Regarding planting rates on these, Marlon and I calculated that a 40 </a:t>
            </a:r>
            <a:r>
              <a:rPr lang="en-US" sz="1200" dirty="0" err="1">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lb</a:t>
            </a:r>
            <a:r>
              <a:rPr lang="en-US" sz="12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per acre rate is sufficient.  For simplicity, plant the 50 lbs on one acre for both mixes; this will not have a negative impact on anything.  The “standard” planting time would be after wheat harvest but we’re just trialing (and photo ops) this and wanting to get a look at it before the summer push.  In the Treasure Valley, we will have some of these mixes planted next week.  I’d estimate that in your area, you have another two to three weeks up to the first part of May.  We’ll let these grow about 8 weeks before they’d have to be terminated.</a:t>
            </a:r>
          </a:p>
          <a:p>
            <a:pPr marL="0" marR="0">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This is what is in the Beet mix along with the percentages.  CONCORDE radish and MASTER mustard reduce significantly the </a:t>
            </a:r>
            <a:r>
              <a:rPr lang="en-US" sz="1200" dirty="0" err="1">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sugarbeet</a:t>
            </a:r>
            <a:r>
              <a:rPr lang="en-US" sz="12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cyst nematodes (SBCN).  ANGELIA phacelia is neutral (no increase in populations and insignificant decrease in pops) along with berseem, flax and common vetch.  The PRATEX oats will not affect SBCN either way but they will decrease Stubby Root Nematode and Root Lesion Nematodes.  </a:t>
            </a:r>
          </a:p>
          <a:p>
            <a:pPr marL="0" marR="0">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Here is what the Potato mix consist of and percentages.  In this mix, CONTROL radish, MASTER mustard, common vetch and flax all will reduce Columbia Root Knot Nematode (CRKN).  CONTROL radish will have the biggest reduction.  The PRATEX oat are neutral towards CRKN but again, they reduce Stubby Root and Root Lesion.  Stubby Root is the vector for Tabaco Rattle Virus which leads to Corky Ring Spot in spuds.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Thanks,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Kent O. Whittig</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Allied Seed LLC</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9311 Hwy 45</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200" dirty="0">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Nampa, ID  83686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Andy McGuire WSU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Mustard Green Manures Replace Fumigant and Improve Infiltration in Potato Cropping System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Andrew M. McGuire </a:t>
            </a:r>
            <a:r>
              <a:rPr kumimoji="0" lang="en-US" sz="1200" b="0" i="0" u="none" strike="noStrike" kern="1200" cap="none" spc="0" normalizeH="0" baseline="30000" noProof="0" dirty="0">
                <a:ln>
                  <a:noFill/>
                </a:ln>
                <a:solidFill>
                  <a:prstClr val="black"/>
                </a:solidFill>
                <a:effectLst/>
                <a:uLnTx/>
                <a:uFillTx/>
                <a:latin typeface="Aptos" panose="02110004020202020204"/>
                <a:ea typeface="+mn-ea"/>
                <a:cs typeface="+mn-cs"/>
              </a:rPr>
              <a:t>*a</a:t>
            </a: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Author Affiliations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prstClr val="black"/>
                </a:solidFill>
                <a:effectLst/>
                <a:uLnTx/>
                <a:uFillTx/>
                <a:latin typeface="Aptos" panose="02110004020202020204"/>
                <a:ea typeface="+mn-ea"/>
                <a:cs typeface="+mn-cs"/>
              </a:rPr>
              <a:t>a</a:t>
            </a:r>
            <a:r>
              <a:rPr kumimoji="0" lang="en-US" sz="1200" b="0" i="1" u="none" strike="noStrike" kern="1200" cap="none" spc="0" normalizeH="0" baseline="0" noProof="0" dirty="0">
                <a:ln>
                  <a:noFill/>
                </a:ln>
                <a:solidFill>
                  <a:prstClr val="black"/>
                </a:solidFill>
                <a:effectLst/>
                <a:uLnTx/>
                <a:uFillTx/>
                <a:latin typeface="Aptos" panose="02110004020202020204"/>
                <a:ea typeface="+mn-ea"/>
                <a:cs typeface="+mn-cs"/>
              </a:rPr>
              <a:t> Washington State University Cooperative Extension, Grant-Adams Area, PO Box 37, Ephrata WA 98823</a:t>
            </a:r>
            <a:endParaRPr lang="en-US" dirty="0"/>
          </a:p>
          <a:p>
            <a:endParaRPr lang="en-US" dirty="0"/>
          </a:p>
          <a:p>
            <a:endParaRPr lang="en-US" dirty="0"/>
          </a:p>
          <a:p>
            <a:endParaRPr lang="en-US" dirty="0"/>
          </a:p>
          <a:p>
            <a:r>
              <a:rPr lang="en-US" dirty="0"/>
              <a:t>Andy McGuire WSU</a:t>
            </a:r>
          </a:p>
          <a:p>
            <a:endParaRPr lang="en-US" dirty="0"/>
          </a:p>
          <a:p>
            <a:r>
              <a:rPr lang="en-US" b="1" dirty="0">
                <a:effectLst/>
              </a:rPr>
              <a:t>Mustard Green Manures Replace Fumigant and Improve Infiltration in Potato Cropping System</a:t>
            </a:r>
          </a:p>
          <a:p>
            <a:r>
              <a:rPr lang="en-US" dirty="0">
                <a:effectLst/>
              </a:rPr>
              <a:t>Andrew M. McGuire </a:t>
            </a:r>
            <a:r>
              <a:rPr lang="en-US" baseline="30000" dirty="0">
                <a:effectLst/>
              </a:rPr>
              <a:t>*a</a:t>
            </a:r>
            <a:endParaRPr lang="en-US" dirty="0">
              <a:effectLst/>
            </a:endParaRPr>
          </a:p>
          <a:p>
            <a:r>
              <a:rPr lang="en-US" b="1" dirty="0">
                <a:effectLst/>
              </a:rPr>
              <a:t>+</a:t>
            </a:r>
            <a:r>
              <a:rPr lang="en-US" dirty="0">
                <a:effectLst/>
              </a:rPr>
              <a:t> Author Affiliations</a:t>
            </a:r>
          </a:p>
          <a:p>
            <a:r>
              <a:rPr lang="en-US" b="1" i="1" dirty="0">
                <a:effectLst/>
              </a:rPr>
              <a:t>a</a:t>
            </a:r>
            <a:r>
              <a:rPr lang="en-US" i="1" dirty="0">
                <a:effectLst/>
              </a:rPr>
              <a:t> Washington State University Cooperative Extension, Grant-Adams Area, PO Box 37, Ephrata WA 98823</a:t>
            </a:r>
            <a:br>
              <a:rPr lang="en-US" i="1" dirty="0">
                <a:effectLst/>
              </a:rPr>
            </a:br>
            <a:endParaRPr lang="en-US" dirty="0">
              <a:effectLst/>
            </a:endParaRPr>
          </a:p>
          <a:p>
            <a:endParaRPr lang="en-US" b="1" dirty="0">
              <a:effectLst/>
            </a:endParaRPr>
          </a:p>
          <a:p>
            <a:endParaRPr lang="en-US" b="1" dirty="0">
              <a:effectLst/>
            </a:endParaRPr>
          </a:p>
          <a:p>
            <a:endParaRPr lang="en-US" b="1" dirty="0">
              <a:effectLst/>
            </a:endParaRPr>
          </a:p>
          <a:p>
            <a:r>
              <a:rPr lang="en-US" b="1" dirty="0">
                <a:effectLst/>
              </a:rPr>
              <a:t>Abstract</a:t>
            </a:r>
          </a:p>
          <a:p>
            <a:r>
              <a:rPr lang="en-US" dirty="0">
                <a:effectLst/>
              </a:rPr>
              <a:t>In potato (</a:t>
            </a:r>
            <a:r>
              <a:rPr lang="en-US" i="1" dirty="0">
                <a:effectLst/>
              </a:rPr>
              <a:t>Solanum </a:t>
            </a:r>
            <a:r>
              <a:rPr lang="en-US" i="1" dirty="0" err="1">
                <a:effectLst/>
              </a:rPr>
              <a:t>tuberosum</a:t>
            </a:r>
            <a:r>
              <a:rPr lang="en-US" dirty="0">
                <a:effectLst/>
              </a:rPr>
              <a:t>) production, farmers often use expensive fumigants to control </a:t>
            </a:r>
            <a:r>
              <a:rPr lang="en-US" dirty="0" err="1">
                <a:effectLst/>
              </a:rPr>
              <a:t>soilborne</a:t>
            </a:r>
            <a:r>
              <a:rPr lang="en-US" dirty="0">
                <a:effectLst/>
              </a:rPr>
              <a:t> pests. Mustard green manures may offer farmers an equally effective, but less expensive, alternative to fumigants for control of these pests. In a spring wheat (</a:t>
            </a:r>
            <a:r>
              <a:rPr lang="en-US" i="1" dirty="0" err="1">
                <a:effectLst/>
              </a:rPr>
              <a:t>Triticum</a:t>
            </a:r>
            <a:r>
              <a:rPr lang="en-US" i="1" dirty="0">
                <a:effectLst/>
              </a:rPr>
              <a:t> </a:t>
            </a:r>
            <a:r>
              <a:rPr lang="en-US" i="1" dirty="0" err="1">
                <a:effectLst/>
              </a:rPr>
              <a:t>aestivum</a:t>
            </a:r>
            <a:r>
              <a:rPr lang="en-US" dirty="0">
                <a:effectLst/>
              </a:rPr>
              <a:t>)-potato rotation, potato (Russet </a:t>
            </a:r>
            <a:r>
              <a:rPr lang="en-US" dirty="0" err="1">
                <a:effectLst/>
              </a:rPr>
              <a:t>Norkotah</a:t>
            </a:r>
            <a:r>
              <a:rPr lang="en-US" dirty="0">
                <a:effectLst/>
              </a:rPr>
              <a:t>) yields following white mustard (</a:t>
            </a:r>
            <a:r>
              <a:rPr lang="en-US" i="1" dirty="0" err="1">
                <a:effectLst/>
              </a:rPr>
              <a:t>Sinapis</a:t>
            </a:r>
            <a:r>
              <a:rPr lang="en-US" i="1" dirty="0">
                <a:effectLst/>
              </a:rPr>
              <a:t> alba</a:t>
            </a:r>
            <a:r>
              <a:rPr lang="en-US" dirty="0">
                <a:effectLst/>
              </a:rPr>
              <a:t> </a:t>
            </a:r>
            <a:r>
              <a:rPr lang="en-US" dirty="0" err="1">
                <a:effectLst/>
              </a:rPr>
              <a:t>Martigena</a:t>
            </a:r>
            <a:r>
              <a:rPr lang="en-US" dirty="0">
                <a:effectLst/>
              </a:rPr>
              <a:t>) or oriental mustard (</a:t>
            </a:r>
            <a:r>
              <a:rPr lang="en-US" i="1" dirty="0">
                <a:effectLst/>
              </a:rPr>
              <a:t>Brassica </a:t>
            </a:r>
            <a:r>
              <a:rPr lang="en-US" i="1" dirty="0" err="1">
                <a:effectLst/>
              </a:rPr>
              <a:t>juncea</a:t>
            </a:r>
            <a:r>
              <a:rPr lang="en-US" dirty="0">
                <a:effectLst/>
              </a:rPr>
              <a:t> Cutlass) green manures averaged 32.5 tons/acre with or without the soil fumigant </a:t>
            </a:r>
            <a:r>
              <a:rPr lang="en-US" dirty="0" err="1">
                <a:effectLst/>
              </a:rPr>
              <a:t>metam</a:t>
            </a:r>
            <a:r>
              <a:rPr lang="en-US" dirty="0">
                <a:effectLst/>
              </a:rPr>
              <a:t> sodium. An average of 86% of the tubers met the US #1 grade (&gt;4 </a:t>
            </a:r>
            <a:r>
              <a:rPr lang="en-US" dirty="0" err="1">
                <a:effectLst/>
              </a:rPr>
              <a:t>oz</a:t>
            </a:r>
            <a:r>
              <a:rPr lang="en-US" dirty="0">
                <a:effectLst/>
              </a:rPr>
              <a:t>). Infiltration rates for soils receiving mustard green manures were from 2 to 10 times greater than those not receiving green manures. In similar potato cropping systems, farmers replacing </a:t>
            </a:r>
            <a:r>
              <a:rPr lang="en-US" dirty="0" err="1">
                <a:effectLst/>
              </a:rPr>
              <a:t>metam</a:t>
            </a:r>
            <a:r>
              <a:rPr lang="en-US" dirty="0">
                <a:effectLst/>
              </a:rPr>
              <a:t> sodium with mustard green manures could potentially improve their soil's infiltration rate while saving an estimated $66/acre.</a:t>
            </a:r>
          </a:p>
          <a:p>
            <a:endParaRPr lang="en-US" dirty="0"/>
          </a:p>
          <a:p>
            <a:r>
              <a:rPr lang="en-US" b="1" dirty="0">
                <a:effectLst/>
              </a:rPr>
              <a:t>Potato Yields, With and Without Fumigant</a:t>
            </a:r>
          </a:p>
          <a:p>
            <a:r>
              <a:rPr lang="en-US" dirty="0">
                <a:effectLst/>
              </a:rPr>
              <a:t>Three trials were conducted to compare the existing, proven technology, </a:t>
            </a:r>
            <a:r>
              <a:rPr lang="en-US" dirty="0" err="1">
                <a:effectLst/>
              </a:rPr>
              <a:t>metam</a:t>
            </a:r>
            <a:r>
              <a:rPr lang="en-US" dirty="0">
                <a:effectLst/>
              </a:rPr>
              <a:t> sodium, with the new technology of mustard green manures to suppress </a:t>
            </a:r>
            <a:r>
              <a:rPr lang="en-US" i="1" dirty="0" err="1">
                <a:effectLst/>
              </a:rPr>
              <a:t>Verticillium</a:t>
            </a:r>
            <a:r>
              <a:rPr lang="en-US" i="1" dirty="0">
                <a:effectLst/>
              </a:rPr>
              <a:t> </a:t>
            </a:r>
            <a:r>
              <a:rPr lang="en-US" i="1" dirty="0" err="1">
                <a:effectLst/>
              </a:rPr>
              <a:t>dahliae</a:t>
            </a:r>
            <a:r>
              <a:rPr lang="en-US" dirty="0">
                <a:effectLst/>
              </a:rPr>
              <a:t>, under conditions where </a:t>
            </a:r>
            <a:r>
              <a:rPr lang="en-US" dirty="0" err="1">
                <a:effectLst/>
              </a:rPr>
              <a:t>metam</a:t>
            </a:r>
            <a:r>
              <a:rPr lang="en-US" dirty="0">
                <a:effectLst/>
              </a:rPr>
              <a:t> sodium would normally be used. One trial took place in 1999-2000, and two other trials, differing only in the type of mustard used, took place in 2000-2001. The fields had produced three (1999-2000 trial) or six (2000-2001 trials) previous potato crops, grown in the wheat/mustard-potato rotation described above. Russet </a:t>
            </a:r>
            <a:r>
              <a:rPr lang="en-US" dirty="0" err="1">
                <a:effectLst/>
              </a:rPr>
              <a:t>Norkotah</a:t>
            </a:r>
            <a:r>
              <a:rPr lang="en-US" dirty="0">
                <a:effectLst/>
              </a:rPr>
              <a:t>, a relatively short season, fresh market potato cultivar, was grown in these fields. It is considered susceptible to </a:t>
            </a:r>
            <a:r>
              <a:rPr lang="en-US" i="1" dirty="0" err="1">
                <a:effectLst/>
              </a:rPr>
              <a:t>Verticillium</a:t>
            </a:r>
            <a:r>
              <a:rPr lang="en-US" i="1" dirty="0">
                <a:effectLst/>
              </a:rPr>
              <a:t> </a:t>
            </a:r>
            <a:r>
              <a:rPr lang="en-US" i="1" dirty="0" err="1">
                <a:effectLst/>
              </a:rPr>
              <a:t>dahliae</a:t>
            </a:r>
            <a:r>
              <a:rPr lang="en-US" dirty="0">
                <a:effectLst/>
              </a:rPr>
              <a:t>/potato early dying (</a:t>
            </a:r>
            <a:r>
              <a:rPr lang="en-US" dirty="0">
                <a:effectLst/>
                <a:hlinkClick r:id="rId3"/>
              </a:rPr>
              <a:t>11</a:t>
            </a:r>
            <a:r>
              <a:rPr lang="en-US" dirty="0">
                <a:effectLst/>
              </a:rPr>
              <a:t>).</a:t>
            </a:r>
          </a:p>
          <a:p>
            <a:r>
              <a:rPr lang="en-US" dirty="0">
                <a:effectLst/>
              </a:rPr>
              <a:t>Since the trials were carried out under center-pivot irrigation systems, leaving plots without mustard would have required either giving up randomization of the treatments or adding confounding factors associated with leaching and nitrogen levels. Therefore, the two treatments, with (+) and without (−) fumigant, both followed mustard.</a:t>
            </a:r>
          </a:p>
          <a:p>
            <a:r>
              <a:rPr lang="en-US" dirty="0">
                <a:effectLst/>
              </a:rPr>
              <a:t>The trials were conducted following spring wheat in two fields, 25 acres (1999) and 20 acres (2000), under center-pivot sprinkler irrigation. The fields were planted to white mustard </a:t>
            </a:r>
            <a:r>
              <a:rPr lang="en-US" dirty="0" err="1">
                <a:effectLst/>
              </a:rPr>
              <a:t>Martigena</a:t>
            </a:r>
            <a:r>
              <a:rPr lang="en-US" dirty="0">
                <a:effectLst/>
              </a:rPr>
              <a:t> (1999 and 2000), or oriental mustard Cutlass (2000). The mustards were planted in mid-August at approximately 10 </a:t>
            </a:r>
            <a:r>
              <a:rPr lang="en-US" dirty="0" err="1">
                <a:effectLst/>
              </a:rPr>
              <a:t>lb</a:t>
            </a:r>
            <a:r>
              <a:rPr lang="en-US" dirty="0">
                <a:effectLst/>
              </a:rPr>
              <a:t>/acre. The sum of residual soil-N and applied fertilizer-N was 120 </a:t>
            </a:r>
            <a:r>
              <a:rPr lang="en-US" dirty="0" err="1">
                <a:effectLst/>
              </a:rPr>
              <a:t>lb</a:t>
            </a:r>
            <a:r>
              <a:rPr lang="en-US" dirty="0">
                <a:effectLst/>
              </a:rPr>
              <a:t>/acre and adequate soil moisture was maintained through irrigation. Volunteer wheat was killed using a selective herbicide. In late October, the mustard was flail-chopped and immediately disk-incorporated with two passes into moist soil.</a:t>
            </a:r>
          </a:p>
          <a:p>
            <a:r>
              <a:rPr lang="en-US" dirty="0">
                <a:effectLst/>
              </a:rPr>
              <a:t>Aboveground biomass yields for the mustard were 5564 and 4773 </a:t>
            </a:r>
            <a:r>
              <a:rPr lang="en-US" dirty="0" err="1">
                <a:effectLst/>
              </a:rPr>
              <a:t>lb</a:t>
            </a:r>
            <a:r>
              <a:rPr lang="en-US" dirty="0">
                <a:effectLst/>
              </a:rPr>
              <a:t> dry matter/acre for </a:t>
            </a:r>
            <a:r>
              <a:rPr lang="en-US" dirty="0" err="1">
                <a:effectLst/>
              </a:rPr>
              <a:t>Martigena</a:t>
            </a:r>
            <a:r>
              <a:rPr lang="en-US" dirty="0">
                <a:effectLst/>
              </a:rPr>
              <a:t> (1999 and 2000, respectively) and 5023 </a:t>
            </a:r>
            <a:r>
              <a:rPr lang="en-US" dirty="0" err="1">
                <a:effectLst/>
              </a:rPr>
              <a:t>lb</a:t>
            </a:r>
            <a:r>
              <a:rPr lang="en-US" dirty="0">
                <a:effectLst/>
              </a:rPr>
              <a:t> dry matter/acre for Cutlass (2000).</a:t>
            </a:r>
          </a:p>
          <a:p>
            <a:r>
              <a:rPr lang="en-US" dirty="0">
                <a:effectLst/>
              </a:rPr>
              <a:t>The following March (2000 and 2001), </a:t>
            </a:r>
            <a:r>
              <a:rPr lang="en-US" dirty="0" err="1">
                <a:effectLst/>
              </a:rPr>
              <a:t>metam</a:t>
            </a:r>
            <a:r>
              <a:rPr lang="en-US" dirty="0">
                <a:effectLst/>
              </a:rPr>
              <a:t> sodium was applied to the fields with a ground applicator at 37.5 gal/acre. The entire field was fumigated except for plots 200+ </a:t>
            </a:r>
            <a:r>
              <a:rPr lang="en-US" dirty="0" err="1">
                <a:effectLst/>
              </a:rPr>
              <a:t>ft</a:t>
            </a:r>
            <a:r>
              <a:rPr lang="en-US" dirty="0">
                <a:effectLst/>
              </a:rPr>
              <a:t> long by 28 </a:t>
            </a:r>
            <a:r>
              <a:rPr lang="en-US" dirty="0" err="1">
                <a:effectLst/>
              </a:rPr>
              <a:t>ft</a:t>
            </a:r>
            <a:r>
              <a:rPr lang="en-US" dirty="0">
                <a:effectLst/>
              </a:rPr>
              <a:t> wide (two passes of the applicator), where the flow of the fumigant was turned off. These plots were paired with similarly sized fumigated plots and were set up perpendicular to the direction of the potato rows and replicated six (2000) or five (2001) times. The order of the paired treatments, with (+) and without (−) fumigant, was randomized yielding a complete randomized block design. Management was equal in all plots after the application of the fumigant and was similar to other potato operations in the region.</a:t>
            </a:r>
          </a:p>
          <a:p>
            <a:r>
              <a:rPr lang="en-US" dirty="0">
                <a:effectLst/>
              </a:rPr>
              <a:t>Potatoes (Russet </a:t>
            </a:r>
            <a:r>
              <a:rPr lang="en-US" dirty="0" err="1">
                <a:effectLst/>
              </a:rPr>
              <a:t>Norkotah</a:t>
            </a:r>
            <a:r>
              <a:rPr lang="en-US" dirty="0">
                <a:effectLst/>
              </a:rPr>
              <a:t>) were planted the third week of April with 10.5-inch in-row spacing and 34 inches between rows. In early to mid September, the potatoes from ten feet of row were dug by hand from each plot, graded, and weighed. The same row was harvested from all plots to avoid any planting differences between rows. Statistical analysis of the data showed that there were no significant differences between the potato yields of the two treatments in any of the three trials. Nor were there any statistically significant differences in the harvested tuber size classes. The total yields, averaged across the treatments, were 31.6, 34.2, and 31.6 tons/acre, respectively, for the three trials, with 82%, 88%, and 88%, respectively, of the tubers meeting the US #1 grade (&gt;4 </a:t>
            </a:r>
            <a:r>
              <a:rPr lang="en-US" dirty="0" err="1">
                <a:effectLst/>
              </a:rPr>
              <a:t>oz</a:t>
            </a:r>
            <a:r>
              <a:rPr lang="en-US" dirty="0">
                <a:effectLst/>
              </a:rPr>
              <a:t>). These yields are above the average yields for Grant County in those years (</a:t>
            </a:r>
            <a:r>
              <a:rPr lang="en-US" dirty="0">
                <a:effectLst/>
                <a:hlinkClick r:id="rId4"/>
              </a:rPr>
              <a:t>16</a:t>
            </a:r>
            <a:r>
              <a:rPr lang="en-US" dirty="0">
                <a:effectLst/>
              </a:rPr>
              <a:t>), which were 30.5 (2000) and 30 tons/acre (2001).</a:t>
            </a:r>
          </a:p>
          <a:p>
            <a:r>
              <a:rPr lang="en-US" dirty="0">
                <a:effectLst/>
              </a:rPr>
              <a:t>Without </a:t>
            </a:r>
            <a:r>
              <a:rPr lang="en-US" dirty="0" err="1">
                <a:effectLst/>
              </a:rPr>
              <a:t>metam</a:t>
            </a:r>
            <a:r>
              <a:rPr lang="en-US" dirty="0">
                <a:effectLst/>
              </a:rPr>
              <a:t> sodium treatment, serious losses due to potato early dying would be expected from the combination of multiple potato crops with a susceptible potato clone in a two-year rotation. Furthermore, analysis of soil from the 2001 trials confirmed the presence of damaging levels of </a:t>
            </a:r>
            <a:r>
              <a:rPr lang="en-US" i="1" dirty="0">
                <a:effectLst/>
              </a:rPr>
              <a:t>V. </a:t>
            </a:r>
            <a:r>
              <a:rPr lang="en-US" i="1" dirty="0" err="1">
                <a:effectLst/>
              </a:rPr>
              <a:t>dahliae</a:t>
            </a:r>
            <a:r>
              <a:rPr lang="en-US" i="1" dirty="0">
                <a:effectLst/>
              </a:rPr>
              <a:t>.</a:t>
            </a:r>
            <a:r>
              <a:rPr lang="en-US" dirty="0">
                <a:effectLst/>
              </a:rPr>
              <a:t> Soil samples taken from these trials were sent to a lab that assayed the levels of </a:t>
            </a:r>
            <a:r>
              <a:rPr lang="en-US" i="1" dirty="0">
                <a:effectLst/>
              </a:rPr>
              <a:t>V. </a:t>
            </a:r>
            <a:r>
              <a:rPr lang="en-US" i="1" dirty="0" err="1">
                <a:effectLst/>
              </a:rPr>
              <a:t>dahliae</a:t>
            </a:r>
            <a:r>
              <a:rPr lang="en-US" dirty="0">
                <a:effectLst/>
              </a:rPr>
              <a:t> using methods reported in Johnson et al. (</a:t>
            </a:r>
            <a:r>
              <a:rPr lang="en-US" dirty="0">
                <a:effectLst/>
                <a:hlinkClick r:id="rId5"/>
              </a:rPr>
              <a:t>5</a:t>
            </a:r>
            <a:r>
              <a:rPr lang="en-US" dirty="0">
                <a:effectLst/>
              </a:rPr>
              <a:t>). The results were reported in colony forming units (CFU) per gram of dry soil. Average pre-plant levels (4 April 2001) after mustard were 10 and 22 CFU/g, for the (+) fumigant and (−) fumigant plots respectively (no significant difference). Samples from an </a:t>
            </a:r>
            <a:r>
              <a:rPr lang="en-US" dirty="0" err="1">
                <a:effectLst/>
              </a:rPr>
              <a:t>unreplicated</a:t>
            </a:r>
            <a:r>
              <a:rPr lang="en-US" dirty="0">
                <a:effectLst/>
              </a:rPr>
              <a:t> fallow area (without mustard) showed 18 CFU/g. According to the scientist doing this analysis, fields planted to the potato Russet Burbank in this region, with 13 CFU/g, would be considered at high risk of yield losses from potato early dying (P.B. Hamm, personal communication, 2003). Russet Burbank is considered moderately resistant to </a:t>
            </a:r>
            <a:r>
              <a:rPr lang="en-US" i="1" dirty="0">
                <a:effectLst/>
              </a:rPr>
              <a:t>V. </a:t>
            </a:r>
            <a:r>
              <a:rPr lang="en-US" i="1" dirty="0" err="1">
                <a:effectLst/>
              </a:rPr>
              <a:t>dahliae</a:t>
            </a:r>
            <a:r>
              <a:rPr lang="en-US" dirty="0">
                <a:effectLst/>
              </a:rPr>
              <a:t>, therefore the threshold for Russet </a:t>
            </a:r>
            <a:r>
              <a:rPr lang="en-US" dirty="0" err="1">
                <a:effectLst/>
              </a:rPr>
              <a:t>Norkotah</a:t>
            </a:r>
            <a:r>
              <a:rPr lang="en-US" dirty="0">
                <a:effectLst/>
              </a:rPr>
              <a:t> may be even lower.</a:t>
            </a:r>
          </a:p>
          <a:p>
            <a:r>
              <a:rPr lang="en-US" dirty="0">
                <a:effectLst/>
              </a:rPr>
              <a:t>These results suggest that, in this cropping system, the mustard green manure by itself can suppress </a:t>
            </a:r>
            <a:r>
              <a:rPr lang="en-US" i="1" dirty="0" err="1">
                <a:effectLst/>
              </a:rPr>
              <a:t>Verticillium</a:t>
            </a:r>
            <a:r>
              <a:rPr lang="en-US" i="1" dirty="0">
                <a:effectLst/>
              </a:rPr>
              <a:t> </a:t>
            </a:r>
            <a:r>
              <a:rPr lang="en-US" i="1" dirty="0" err="1">
                <a:effectLst/>
              </a:rPr>
              <a:t>dahliae</a:t>
            </a:r>
            <a:r>
              <a:rPr lang="en-US" dirty="0">
                <a:effectLst/>
              </a:rPr>
              <a:t> sufficiently to maintain potato yields, and that </a:t>
            </a:r>
            <a:r>
              <a:rPr lang="en-US" dirty="0" err="1">
                <a:effectLst/>
              </a:rPr>
              <a:t>metam</a:t>
            </a:r>
            <a:r>
              <a:rPr lang="en-US" dirty="0">
                <a:effectLst/>
              </a:rPr>
              <a:t> sodium after a mustard green manure does not further increase crop yield. This conclusion is supported by the fact that despite conditions favoring significant yield loss to potato early dying, the measured yields exceeded the county averages, which include the yields of many potato crops grown under more favorable conditions. Furthermore, </a:t>
            </a:r>
            <a:r>
              <a:rPr lang="en-US" dirty="0" err="1">
                <a:effectLst/>
              </a:rPr>
              <a:t>metam</a:t>
            </a:r>
            <a:r>
              <a:rPr lang="en-US" dirty="0">
                <a:effectLst/>
              </a:rPr>
              <a:t> sodium is used on over 50% of the potato acreage in Washington (</a:t>
            </a:r>
            <a:r>
              <a:rPr lang="en-US" dirty="0">
                <a:effectLst/>
                <a:hlinkClick r:id="rId6"/>
              </a:rPr>
              <a:t>9</a:t>
            </a:r>
            <a:r>
              <a:rPr lang="en-US" dirty="0">
                <a:effectLst/>
              </a:rPr>
              <a:t>), usually in situations less risky than this one because the yield decreases due to </a:t>
            </a:r>
            <a:r>
              <a:rPr lang="en-US" dirty="0" err="1">
                <a:effectLst/>
              </a:rPr>
              <a:t>Verticillium</a:t>
            </a:r>
            <a:r>
              <a:rPr lang="en-US" dirty="0">
                <a:effectLst/>
              </a:rPr>
              <a:t> wilt have been well documented (</a:t>
            </a:r>
            <a:r>
              <a:rPr lang="en-US" dirty="0">
                <a:effectLst/>
                <a:hlinkClick r:id="rId7"/>
              </a:rPr>
              <a:t>12</a:t>
            </a:r>
            <a:r>
              <a:rPr lang="en-US" dirty="0">
                <a:effectLst/>
              </a:rPr>
              <a:t>). Therefore, it is reasonable to assume that yields would have been below the county average if the </a:t>
            </a:r>
            <a:r>
              <a:rPr lang="en-US" i="1" dirty="0" err="1">
                <a:effectLst/>
              </a:rPr>
              <a:t>Verticillium</a:t>
            </a:r>
            <a:r>
              <a:rPr lang="en-US" dirty="0">
                <a:effectLst/>
              </a:rPr>
              <a:t> had not been suppressed by either the mustard green manure or the </a:t>
            </a:r>
            <a:r>
              <a:rPr lang="en-US" dirty="0" err="1">
                <a:effectLst/>
              </a:rPr>
              <a:t>metam</a:t>
            </a:r>
            <a:r>
              <a:rPr lang="en-US" dirty="0">
                <a:effectLst/>
              </a:rPr>
              <a:t> sodium.</a:t>
            </a:r>
          </a:p>
          <a:p>
            <a:r>
              <a:rPr lang="en-US" dirty="0">
                <a:effectLst/>
              </a:rPr>
              <a:t>Two further assumptions are required to support this conclusion. First, that the mustard green manure did not reduce yields. This assumption is supported by the fact that the potato yields were above average for the county and they were produced in a short two-year rotation that would not normally be recommended. Second, that the mustard green manure did not reduce the effectiveness of the fumigant. This is not likely in this system where the green manure is incorporated in October and the fumigant is applied five months later in the following March. We believe these assumptions and the conclusion are reasonable.</a:t>
            </a:r>
          </a:p>
          <a:p>
            <a:r>
              <a:rPr lang="en-US" b="1" dirty="0">
                <a:effectLst/>
              </a:rPr>
              <a:t>Cost of the Mustard Green Manure and Expected Savings</a:t>
            </a:r>
          </a:p>
          <a:p>
            <a:r>
              <a:rPr lang="en-US" dirty="0">
                <a:effectLst/>
              </a:rPr>
              <a:t>The total estimated production cost for the mustard green manure is $93/acre (Table 2). Although this includes the cost of the fertilizer applied to the mustard, a portion of the nutrients incorporated in a green manure crop will become available to the following crop. Thus, a portion of the $38/acre spent on nitrogen fertilizer may be recovered by reduced nitrogen requirements in the following crop. Although we have not yet quantified this nutrient cycling, the 2001 potato crop required (based on petiole nutrient sampling) only 160 </a:t>
            </a:r>
            <a:r>
              <a:rPr lang="en-US" dirty="0" err="1">
                <a:effectLst/>
              </a:rPr>
              <a:t>lb</a:t>
            </a:r>
            <a:r>
              <a:rPr lang="en-US" dirty="0">
                <a:effectLst/>
              </a:rPr>
              <a:t> N/acre, applied as fertilizer. This is much less than the 250+ </a:t>
            </a:r>
            <a:r>
              <a:rPr lang="en-US" dirty="0" err="1">
                <a:effectLst/>
              </a:rPr>
              <a:t>lb</a:t>
            </a:r>
            <a:r>
              <a:rPr lang="en-US" dirty="0">
                <a:effectLst/>
              </a:rPr>
              <a:t> N/acre that is normally applied to potato crops in this region and suggests that a significant amount of nitrogen from the green manure is being utilized by the potato crop.</a:t>
            </a:r>
          </a:p>
          <a:p>
            <a:br>
              <a:rPr lang="en-US" dirty="0">
                <a:effectLst/>
              </a:rPr>
            </a:br>
            <a:r>
              <a:rPr lang="en-US" dirty="0">
                <a:effectLst/>
              </a:rPr>
              <a:t>View Full Table | Close Full </a:t>
            </a:r>
            <a:r>
              <a:rPr lang="en-US" dirty="0" err="1">
                <a:effectLst/>
              </a:rPr>
              <a:t>ViewTable</a:t>
            </a:r>
            <a:r>
              <a:rPr lang="en-US" dirty="0">
                <a:effectLst/>
              </a:rPr>
              <a:t> 2.Estimated variable costs for a mustard green manure (per acre, 2002).</a:t>
            </a:r>
          </a:p>
          <a:p>
            <a:r>
              <a:rPr lang="en-US" dirty="0">
                <a:effectLst/>
              </a:rPr>
              <a:t> </a:t>
            </a:r>
          </a:p>
          <a:p>
            <a:r>
              <a:rPr lang="en-US" dirty="0" err="1">
                <a:effectLst/>
              </a:rPr>
              <a:t>ItemUnitCost</a:t>
            </a:r>
            <a:r>
              <a:rPr lang="en-US" dirty="0">
                <a:effectLst/>
              </a:rPr>
              <a:t>/unitQuantityMustardNormalSeedlb$2.3510$23$0Plantingacre$6.101$6$0Fertilizerlb$0.38100$38$0Herbicideacre$15.001$15$0Irrigation poweracre-inch$1.789$16$5Choppingacre$6.001$6$6Disking/packingacre$5.002$10$10Total:$114$21Mustard cost over normal practice:$93</a:t>
            </a:r>
            <a:r>
              <a:rPr lang="en-US" sz="1100" kern="1200" baseline="30000" dirty="0">
                <a:solidFill>
                  <a:schemeClr val="tx1"/>
                </a:solidFill>
                <a:effectLst/>
                <a:latin typeface="+mn-lt"/>
                <a:ea typeface="+mn-ea"/>
                <a:cs typeface="+mn-cs"/>
              </a:rPr>
              <a:t>a</a:t>
            </a:r>
            <a:r>
              <a:rPr lang="en-US" sz="1100" kern="1200" dirty="0">
                <a:solidFill>
                  <a:schemeClr val="tx1"/>
                </a:solidFill>
                <a:effectLst/>
                <a:latin typeface="+mn-lt"/>
                <a:ea typeface="+mn-ea"/>
                <a:cs typeface="+mn-cs"/>
              </a:rPr>
              <a:t> Costs normally incurred following wheat harvest.</a:t>
            </a:r>
          </a:p>
          <a:p>
            <a:r>
              <a:rPr lang="en-US" dirty="0">
                <a:effectLst/>
              </a:rPr>
              <a:t>This nutrient cycling reduces the cost of the green manure, but the amount of nitrogen cycled is difficult to estimate because it will vary with crop growth and the climatic conditions preceding potato planting. A common recommendation is that farmers can expect 50% of the nitrogen incorporated in a green manure to become available for the following crop (</a:t>
            </a:r>
            <a:r>
              <a:rPr lang="en-US" dirty="0">
                <a:effectLst/>
                <a:hlinkClick r:id="rId8"/>
              </a:rPr>
              <a:t>14</a:t>
            </a:r>
            <a:r>
              <a:rPr lang="en-US" dirty="0">
                <a:effectLst/>
              </a:rPr>
              <a:t>). Using this estimate and an average of 100 </a:t>
            </a:r>
            <a:r>
              <a:rPr lang="en-US" dirty="0" err="1">
                <a:effectLst/>
              </a:rPr>
              <a:t>lb</a:t>
            </a:r>
            <a:r>
              <a:rPr lang="en-US" dirty="0">
                <a:effectLst/>
              </a:rPr>
              <a:t> N/acre in the mustard green manure crops, the expected reduction in the potato N requirement would be about 50 </a:t>
            </a:r>
            <a:r>
              <a:rPr lang="en-US" dirty="0" err="1">
                <a:effectLst/>
              </a:rPr>
              <a:t>lb</a:t>
            </a:r>
            <a:r>
              <a:rPr lang="en-US" dirty="0">
                <a:effectLst/>
              </a:rPr>
              <a:t>/acre. An additional savings of $140+/acre will occur if the mustard replaces the </a:t>
            </a:r>
            <a:r>
              <a:rPr lang="en-US" dirty="0" err="1">
                <a:effectLst/>
              </a:rPr>
              <a:t>metam</a:t>
            </a:r>
            <a:r>
              <a:rPr lang="en-US" dirty="0">
                <a:effectLst/>
              </a:rPr>
              <a:t> sodium. A partial budget analysis for the replacement of </a:t>
            </a:r>
            <a:r>
              <a:rPr lang="en-US" dirty="0" err="1">
                <a:effectLst/>
              </a:rPr>
              <a:t>metam</a:t>
            </a:r>
            <a:r>
              <a:rPr lang="en-US" dirty="0">
                <a:effectLst/>
              </a:rPr>
              <a:t> sodium by mustard green manures (Table 3) shows an overall savings of $66/acre.</a:t>
            </a:r>
          </a:p>
          <a:p>
            <a:br>
              <a:rPr lang="en-US" dirty="0">
                <a:effectLst/>
              </a:rPr>
            </a:br>
            <a:r>
              <a:rPr lang="en-US" dirty="0">
                <a:effectLst/>
              </a:rPr>
              <a:t>View Full Table | Close Full </a:t>
            </a:r>
            <a:r>
              <a:rPr lang="en-US" dirty="0" err="1">
                <a:effectLst/>
              </a:rPr>
              <a:t>ViewTable</a:t>
            </a:r>
            <a:r>
              <a:rPr lang="en-US" dirty="0">
                <a:effectLst/>
              </a:rPr>
              <a:t> 3.Partial budget for the replacement of </a:t>
            </a:r>
            <a:r>
              <a:rPr lang="en-US" dirty="0" err="1">
                <a:effectLst/>
              </a:rPr>
              <a:t>metam</a:t>
            </a:r>
            <a:r>
              <a:rPr lang="en-US" dirty="0">
                <a:effectLst/>
              </a:rPr>
              <a:t> sodium by a mustard green manure.</a:t>
            </a:r>
          </a:p>
          <a:p>
            <a:r>
              <a:rPr lang="en-US" dirty="0">
                <a:effectLst/>
              </a:rPr>
              <a:t> </a:t>
            </a:r>
          </a:p>
          <a:p>
            <a:r>
              <a:rPr lang="en-US" dirty="0">
                <a:effectLst/>
              </a:rPr>
              <a:t>Partial Budget, per </a:t>
            </a:r>
            <a:r>
              <a:rPr lang="en-US" dirty="0" err="1">
                <a:effectLst/>
              </a:rPr>
              <a:t>acre</a:t>
            </a:r>
            <a:r>
              <a:rPr lang="en-US" b="1" dirty="0" err="1">
                <a:effectLst/>
              </a:rPr>
              <a:t>Additional</a:t>
            </a:r>
            <a:r>
              <a:rPr lang="en-US" b="1" dirty="0">
                <a:effectLst/>
              </a:rPr>
              <a:t> </a:t>
            </a:r>
            <a:r>
              <a:rPr lang="en-US" b="1" dirty="0" err="1">
                <a:effectLst/>
              </a:rPr>
              <a:t>costsAdditional</a:t>
            </a:r>
            <a:r>
              <a:rPr lang="en-US" b="1" dirty="0">
                <a:effectLst/>
              </a:rPr>
              <a:t> </a:t>
            </a:r>
            <a:r>
              <a:rPr lang="en-US" b="1" dirty="0" err="1">
                <a:effectLst/>
              </a:rPr>
              <a:t>revenues</a:t>
            </a:r>
            <a:r>
              <a:rPr lang="en-US" dirty="0" err="1">
                <a:effectLst/>
              </a:rPr>
              <a:t>Mustard</a:t>
            </a:r>
            <a:r>
              <a:rPr lang="en-US" dirty="0">
                <a:effectLst/>
              </a:rPr>
              <a:t> green manure$93None</a:t>
            </a:r>
            <a:r>
              <a:rPr lang="en-US" b="1" dirty="0">
                <a:effectLst/>
              </a:rPr>
              <a:t>Reduced </a:t>
            </a:r>
            <a:r>
              <a:rPr lang="en-US" b="1" dirty="0" err="1">
                <a:effectLst/>
              </a:rPr>
              <a:t>revenueReduced</a:t>
            </a:r>
            <a:r>
              <a:rPr lang="en-US" b="1" dirty="0">
                <a:effectLst/>
              </a:rPr>
              <a:t> </a:t>
            </a:r>
            <a:r>
              <a:rPr lang="en-US" b="1" dirty="0" err="1">
                <a:effectLst/>
              </a:rPr>
              <a:t>costs</a:t>
            </a:r>
            <a:r>
              <a:rPr lang="en-US" dirty="0" err="1">
                <a:effectLst/>
              </a:rPr>
              <a:t>NoneMetam</a:t>
            </a:r>
            <a:r>
              <a:rPr lang="en-US" dirty="0">
                <a:effectLst/>
              </a:rPr>
              <a:t> sodium application$14050 </a:t>
            </a:r>
            <a:r>
              <a:rPr lang="en-US" dirty="0" err="1">
                <a:effectLst/>
              </a:rPr>
              <a:t>lb</a:t>
            </a:r>
            <a:r>
              <a:rPr lang="en-US" dirty="0">
                <a:effectLst/>
              </a:rPr>
              <a:t> N/acre fertilizer, at $0.38/lb$19</a:t>
            </a:r>
            <a:r>
              <a:rPr lang="en-US" b="1" dirty="0">
                <a:effectLst/>
              </a:rPr>
              <a:t>A.</a:t>
            </a:r>
            <a:r>
              <a:rPr lang="en-US" dirty="0">
                <a:effectLst/>
              </a:rPr>
              <a:t> Total additional costs and reduced revenue$93</a:t>
            </a:r>
            <a:r>
              <a:rPr lang="en-US" b="1" dirty="0">
                <a:effectLst/>
              </a:rPr>
              <a:t>B.</a:t>
            </a:r>
            <a:r>
              <a:rPr lang="en-US" dirty="0">
                <a:effectLst/>
              </a:rPr>
              <a:t> Total additional revenue and reduced costs$159</a:t>
            </a:r>
            <a:r>
              <a:rPr lang="en-US" b="1" dirty="0">
                <a:effectLst/>
              </a:rPr>
              <a:t>Net change in income (B-A):</a:t>
            </a:r>
            <a:r>
              <a:rPr lang="en-US" dirty="0">
                <a:effectLst/>
              </a:rPr>
              <a:t>$66</a:t>
            </a:r>
          </a:p>
          <a:p>
            <a:r>
              <a:rPr lang="en-US" b="1" dirty="0">
                <a:effectLst/>
              </a:rPr>
              <a:t>Conclusions</a:t>
            </a:r>
          </a:p>
          <a:p>
            <a:r>
              <a:rPr lang="en-US" dirty="0">
                <a:effectLst/>
              </a:rPr>
              <a:t>The findings suggest potential for mustard green manures to replace the fumigant </a:t>
            </a:r>
            <a:r>
              <a:rPr lang="en-US" dirty="0" err="1">
                <a:effectLst/>
              </a:rPr>
              <a:t>metam</a:t>
            </a:r>
            <a:r>
              <a:rPr lang="en-US" dirty="0">
                <a:effectLst/>
              </a:rPr>
              <a:t> sodium for the production of potatoes in some cropping systems. The practice can also improve water infiltration rates and provide substantial savings to farmers. While these results should not be extrapolated to longer rotations, longer-season potatoes, or to different soil types without further verification, they are promising and warrant further study into the use of mustard green manures for control of </a:t>
            </a:r>
            <a:r>
              <a:rPr lang="en-US" dirty="0" err="1">
                <a:effectLst/>
              </a:rPr>
              <a:t>soilborne</a:t>
            </a:r>
            <a:r>
              <a:rPr lang="en-US" dirty="0">
                <a:effectLst/>
              </a:rPr>
              <a:t> pests in potato and other cropping systems. Related work on the management of mustard green manures may be found online at the Grant-Adams website of WSU Extension (</a:t>
            </a:r>
            <a:r>
              <a:rPr lang="en-US" dirty="0">
                <a:effectLst/>
                <a:hlinkClick r:id="rId9"/>
              </a:rPr>
              <a:t>17</a:t>
            </a:r>
            <a:r>
              <a:rPr lang="en-US" dirty="0">
                <a:effectLst/>
              </a:rPr>
              <a: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232D3D-B0F5-4753-B2B9-37CBCD784BD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75334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Information from: Kent Whittig, Allied Seed, Nampa, Idaho</a:t>
            </a:r>
          </a:p>
        </p:txBody>
      </p:sp>
      <p:sp>
        <p:nvSpPr>
          <p:cNvPr id="4" name="Slide Number Placeholder 3"/>
          <p:cNvSpPr>
            <a:spLocks noGrp="1"/>
          </p:cNvSpPr>
          <p:nvPr>
            <p:ph type="sldNum" sz="quarter" idx="5"/>
          </p:nvPr>
        </p:nvSpPr>
        <p:spPr/>
        <p:txBody>
          <a:bodyPr/>
          <a:lstStyle/>
          <a:p>
            <a:fld id="{28F2EB4D-E87D-49FD-A4D2-ACD3F4751B0C}" type="slidenum">
              <a:rPr lang="en-US" smtClean="0"/>
              <a:t>6</a:t>
            </a:fld>
            <a:endParaRPr lang="en-US"/>
          </a:p>
        </p:txBody>
      </p:sp>
    </p:spTree>
    <p:extLst>
      <p:ext uri="{BB962C8B-B14F-4D97-AF65-F5344CB8AC3E}">
        <p14:creationId xmlns:p14="http://schemas.microsoft.com/office/powerpoint/2010/main" val="9688154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P.H. Peterson, Germany is seed supplier</a:t>
            </a:r>
          </a:p>
          <a:p>
            <a:endParaRPr lang="en-US" dirty="0"/>
          </a:p>
          <a:p>
            <a:r>
              <a:rPr lang="en-US" dirty="0"/>
              <a:t>Graphs show beginning and ending eggs and larva counts of Sugarbeet cyst and Columbia root knot nematodes</a:t>
            </a:r>
          </a:p>
        </p:txBody>
      </p:sp>
      <p:sp>
        <p:nvSpPr>
          <p:cNvPr id="4" name="Slide Number Placeholder 3"/>
          <p:cNvSpPr>
            <a:spLocks noGrp="1"/>
          </p:cNvSpPr>
          <p:nvPr>
            <p:ph type="sldNum" sz="quarter" idx="5"/>
          </p:nvPr>
        </p:nvSpPr>
        <p:spPr/>
        <p:txBody>
          <a:bodyPr/>
          <a:lstStyle/>
          <a:p>
            <a:fld id="{28F2EB4D-E87D-49FD-A4D2-ACD3F4751B0C}" type="slidenum">
              <a:rPr lang="en-US" smtClean="0"/>
              <a:t>7</a:t>
            </a:fld>
            <a:endParaRPr lang="en-US"/>
          </a:p>
        </p:txBody>
      </p:sp>
    </p:spTree>
    <p:extLst>
      <p:ext uri="{BB962C8B-B14F-4D97-AF65-F5344CB8AC3E}">
        <p14:creationId xmlns:p14="http://schemas.microsoft.com/office/powerpoint/2010/main" val="18396406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t>Schomberg, H. 2004. Enhancing Sustainability in Cotton Production Through Reduced Chemical Inputs, Cover Crops, and Conservation Tillage. Project funded by USDA-SARE. To access, visit www.sare.org/project-reports and search by project number LS01-121.</a:t>
            </a:r>
          </a:p>
          <a:p>
            <a:endParaRPr lang="en-US" dirty="0"/>
          </a:p>
          <a:p>
            <a:r>
              <a:rPr lang="en-US" dirty="0"/>
              <a:t>McCraw, D., and M. Smith. Use of Legumes in Pecan Orchards. Oklahoma Cooperative Extension Service fact sheet HLA-6250. http://pods.dasnr.okstate. </a:t>
            </a:r>
            <a:r>
              <a:rPr lang="en-US" dirty="0" err="1"/>
              <a:t>edu</a:t>
            </a:r>
            <a:r>
              <a:rPr lang="en-US" dirty="0"/>
              <a:t>/</a:t>
            </a:r>
            <a:r>
              <a:rPr lang="en-US" dirty="0" err="1"/>
              <a:t>docushare</a:t>
            </a:r>
            <a:r>
              <a:rPr lang="en-US" dirty="0"/>
              <a:t>/</a:t>
            </a:r>
            <a:r>
              <a:rPr lang="en-US" dirty="0" err="1"/>
              <a:t>dsweb</a:t>
            </a:r>
            <a:r>
              <a:rPr lang="en-US" dirty="0"/>
              <a:t>/Get/Document-2570/HLA-6250.pdf</a:t>
            </a:r>
            <a:endParaRPr lang="en-US"/>
          </a:p>
        </p:txBody>
      </p:sp>
      <p:sp>
        <p:nvSpPr>
          <p:cNvPr id="4" name="Slide Number Placeholder 3"/>
          <p:cNvSpPr>
            <a:spLocks noGrp="1"/>
          </p:cNvSpPr>
          <p:nvPr>
            <p:ph type="sldNum" sz="quarter" idx="5"/>
          </p:nvPr>
        </p:nvSpPr>
        <p:spPr/>
        <p:txBody>
          <a:bodyPr/>
          <a:lstStyle/>
          <a:p>
            <a:fld id="{28F2EB4D-E87D-49FD-A4D2-ACD3F4751B0C}" type="slidenum">
              <a:rPr lang="en-US" smtClean="0"/>
              <a:t>8</a:t>
            </a:fld>
            <a:endParaRPr lang="en-US"/>
          </a:p>
        </p:txBody>
      </p:sp>
    </p:spTree>
    <p:extLst>
      <p:ext uri="{BB962C8B-B14F-4D97-AF65-F5344CB8AC3E}">
        <p14:creationId xmlns:p14="http://schemas.microsoft.com/office/powerpoint/2010/main" val="38112292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8F2EB4D-E87D-49FD-A4D2-ACD3F4751B0C}" type="slidenum">
              <a:rPr lang="en-US" smtClean="0"/>
              <a:t>11</a:t>
            </a:fld>
            <a:endParaRPr lang="en-US"/>
          </a:p>
        </p:txBody>
      </p:sp>
    </p:spTree>
    <p:extLst>
      <p:ext uri="{BB962C8B-B14F-4D97-AF65-F5344CB8AC3E}">
        <p14:creationId xmlns:p14="http://schemas.microsoft.com/office/powerpoint/2010/main" val="30924077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2" y="1255271"/>
            <a:ext cx="4524657"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2">
            <a:extLst>
              <a:ext uri="{FF2B5EF4-FFF2-40B4-BE49-F238E27FC236}">
                <a16:creationId xmlns:a16="http://schemas.microsoft.com/office/drawing/2014/main" id="{097CE488-345B-4087-B356-7841365FD68C}"/>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Rectangle 3">
            <a:extLst>
              <a:ext uri="{FF2B5EF4-FFF2-40B4-BE49-F238E27FC236}">
                <a16:creationId xmlns:a16="http://schemas.microsoft.com/office/drawing/2014/main" id="{83A83115-0EE0-4DD7-9EE2-BAE89C704D0C}"/>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Rectangle 4">
            <a:extLst>
              <a:ext uri="{FF2B5EF4-FFF2-40B4-BE49-F238E27FC236}">
                <a16:creationId xmlns:a16="http://schemas.microsoft.com/office/drawing/2014/main" id="{46266056-6F28-4FC4-A607-F9B804CA0388}"/>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2" y="1255713"/>
            <a:ext cx="4524375" cy="4113212"/>
          </a:xfrm>
          <a:prstGeom prst="rect">
            <a:avLst/>
          </a:prstGeom>
        </p:spPr>
        <p:txBody>
          <a:bodyPr anchor="ctr"/>
          <a:lstStyle>
            <a:lvl1pPr marL="0" indent="0" algn="ctr">
              <a:buNone/>
              <a:defRPr/>
            </a:lvl1pPr>
          </a:lstStyle>
          <a:p>
            <a:r>
              <a:rPr lang="en-US"/>
              <a:t>Click icon to add picture</a:t>
            </a:r>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4668881" y="1255271"/>
            <a:ext cx="2176947" cy="2047712"/>
          </a:xfrm>
          <a:prstGeom prst="rect">
            <a:avLst/>
          </a:prstGeom>
        </p:spPr>
        <p:txBody>
          <a:bodyPr anchor="ctr"/>
          <a:lstStyle>
            <a:lvl1pPr marL="0" indent="0" algn="ctr">
              <a:buNone/>
              <a:defRPr/>
            </a:lvl1pPr>
          </a:lstStyle>
          <a:p>
            <a:r>
              <a:rPr lang="en-US"/>
              <a:t>Click icon to add picture</a:t>
            </a:r>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6990048" y="1255714"/>
            <a:ext cx="2153952" cy="2047270"/>
          </a:xfrm>
          <a:prstGeom prst="rect">
            <a:avLst/>
          </a:prstGeom>
        </p:spPr>
        <p:txBody>
          <a:bodyPr anchor="ctr"/>
          <a:lstStyle>
            <a:lvl1pPr marL="0" indent="0" algn="ctr">
              <a:buNone/>
              <a:defRPr/>
            </a:lvl1pPr>
          </a:lstStyle>
          <a:p>
            <a:r>
              <a:rPr lang="en-US"/>
              <a:t>Click icon to add picture</a:t>
            </a:r>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4668881" y="3495284"/>
            <a:ext cx="4475121" cy="1873645"/>
          </a:xfrm>
          <a:prstGeom prst="rect">
            <a:avLst/>
          </a:prstGeom>
        </p:spPr>
        <p:txBody>
          <a:bodyPr anchor="ctr"/>
          <a:lstStyle>
            <a:lvl1pPr marL="0" indent="0" algn="ctr">
              <a:buNone/>
              <a:defRPr/>
            </a:lvl1pPr>
          </a:lstStyle>
          <a:p>
            <a:r>
              <a:rPr lang="en-US"/>
              <a:t>Click icon to add picture</a:t>
            </a:r>
          </a:p>
        </p:txBody>
      </p:sp>
      <p:pic>
        <p:nvPicPr>
          <p:cNvPr id="13" name="Picture 12">
            <a:extLst>
              <a:ext uri="{FF2B5EF4-FFF2-40B4-BE49-F238E27FC236}">
                <a16:creationId xmlns:a16="http://schemas.microsoft.com/office/drawing/2014/main" id="{E089B2D9-B0F5-4CEB-8BA0-950F9B843EAA}"/>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
        <p:nvSpPr>
          <p:cNvPr id="6" name="Title Placeholder">
            <a:extLst>
              <a:ext uri="{FF2B5EF4-FFF2-40B4-BE49-F238E27FC236}">
                <a16:creationId xmlns:a16="http://schemas.microsoft.com/office/drawing/2014/main" id="{1ED9A527-BAED-61BF-6E91-7A7A549C0D53}"/>
              </a:ext>
            </a:extLst>
          </p:cNvPr>
          <p:cNvSpPr>
            <a:spLocks noGrp="1"/>
          </p:cNvSpPr>
          <p:nvPr>
            <p:ph sz="quarter" idx="14" hasCustomPrompt="1"/>
          </p:nvPr>
        </p:nvSpPr>
        <p:spPr>
          <a:xfrm>
            <a:off x="97197" y="1685125"/>
            <a:ext cx="4121512" cy="1810154"/>
          </a:xfrm>
          <a:prstGeom prst="rect">
            <a:avLst/>
          </a:prstGeom>
        </p:spPr>
        <p:txBody>
          <a:bodyPr/>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sp>
        <p:nvSpPr>
          <p:cNvPr id="11" name="Title Placeholder">
            <a:extLst>
              <a:ext uri="{FF2B5EF4-FFF2-40B4-BE49-F238E27FC236}">
                <a16:creationId xmlns:a16="http://schemas.microsoft.com/office/drawing/2014/main" id="{6262340B-7AE3-4D09-8B54-07D54060CA41}"/>
              </a:ext>
            </a:extLst>
          </p:cNvPr>
          <p:cNvSpPr>
            <a:spLocks noGrp="1"/>
          </p:cNvSpPr>
          <p:nvPr>
            <p:ph sz="quarter" idx="15" hasCustomPrompt="1"/>
          </p:nvPr>
        </p:nvSpPr>
        <p:spPr>
          <a:xfrm>
            <a:off x="166573" y="5592249"/>
            <a:ext cx="8437100" cy="475666"/>
          </a:xfrm>
          <a:prstGeom prst="rect">
            <a:avLst/>
          </a:prstGeom>
        </p:spPr>
        <p:txBody>
          <a:bodyPr/>
          <a:lstStyle>
            <a:lvl1pPr marL="0" indent="0">
              <a:lnSpc>
                <a:spcPct val="108000"/>
              </a:lnSpc>
              <a:buNone/>
              <a:defRPr sz="2025" b="1">
                <a:solidFill>
                  <a:schemeClr val="accent6">
                    <a:lumMod val="60000"/>
                    <a:lumOff val="40000"/>
                  </a:schemeClr>
                </a:solidFill>
                <a:latin typeface="+mj-lt"/>
                <a:ea typeface="Open Sans" panose="020B0606030504020204" pitchFamily="34" charset="0"/>
                <a:cs typeface="Open Sans" panose="020B0606030504020204" pitchFamily="34" charset="0"/>
              </a:defRPr>
            </a:lvl1pPr>
          </a:lstStyle>
          <a:p>
            <a:pPr lvl="0"/>
            <a:r>
              <a:rPr lang="en-US" dirty="0"/>
              <a:t>Authors/Presenters &amp; Contact Info</a:t>
            </a:r>
          </a:p>
        </p:txBody>
      </p:sp>
    </p:spTree>
    <p:extLst>
      <p:ext uri="{BB962C8B-B14F-4D97-AF65-F5344CB8AC3E}">
        <p14:creationId xmlns:p14="http://schemas.microsoft.com/office/powerpoint/2010/main" val="55013624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Page No Picture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545468F-8985-B2C4-1020-45F0F1B04F2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68204" y="1143000"/>
            <a:ext cx="4572000" cy="4572000"/>
          </a:xfrm>
          <a:prstGeom prst="round2DiagRect">
            <a:avLst>
              <a:gd name="adj1" fmla="val 0"/>
              <a:gd name="adj2" fmla="val 11132"/>
            </a:avLst>
          </a:prstGeom>
          <a:ln w="88900" cap="sq">
            <a:solidFill>
              <a:srgbClr val="001333"/>
            </a:solidFill>
            <a:miter lim="800000"/>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408059983"/>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1D37E0B-6524-448C-8DFC-68D862D4F205}"/>
              </a:ext>
            </a:extLst>
          </p:cNvPr>
          <p:cNvSpPr>
            <a:spLocks noGrp="1"/>
          </p:cNvSpPr>
          <p:nvPr>
            <p:ph type="dt" sz="half" idx="10"/>
          </p:nvPr>
        </p:nvSpPr>
        <p:spPr/>
        <p:txBody>
          <a:bodyPr/>
          <a:lstStyle/>
          <a:p>
            <a:fld id="{F7BC21F8-5A00-4A3F-B6ED-685AB05AD7A2}" type="datetimeFigureOut">
              <a:rPr lang="en-US" smtClean="0"/>
              <a:pPr/>
              <a:t>1/3/2025</a:t>
            </a:fld>
            <a:endParaRPr lang="en-US"/>
          </a:p>
        </p:txBody>
      </p:sp>
      <p:sp>
        <p:nvSpPr>
          <p:cNvPr id="5" name="Footer Placeholder 4">
            <a:extLst>
              <a:ext uri="{FF2B5EF4-FFF2-40B4-BE49-F238E27FC236}">
                <a16:creationId xmlns:a16="http://schemas.microsoft.com/office/drawing/2014/main" id="{E5F08997-32FC-4A25-8533-2190C54AE1C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4E4A72-4147-40A0-906E-56D6194E542F}"/>
              </a:ext>
            </a:extLst>
          </p:cNvPr>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36492008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D01BA-87C0-4E48-A661-72461F17F97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60FF1CC-C108-4AF1-8BE4-FE587CE16E9A}"/>
              </a:ext>
            </a:extLst>
          </p:cNvPr>
          <p:cNvSpPr>
            <a:spLocks noGrp="1"/>
          </p:cNvSpPr>
          <p:nvPr>
            <p:ph type="dt" sz="half" idx="10"/>
          </p:nvPr>
        </p:nvSpPr>
        <p:spPr/>
        <p:txBody>
          <a:bodyPr/>
          <a:lstStyle/>
          <a:p>
            <a:fld id="{F7BC21F8-5A00-4A3F-B6ED-685AB05AD7A2}" type="datetimeFigureOut">
              <a:rPr lang="en-US" smtClean="0"/>
              <a:pPr/>
              <a:t>1/3/2025</a:t>
            </a:fld>
            <a:endParaRPr lang="en-US"/>
          </a:p>
        </p:txBody>
      </p:sp>
      <p:sp>
        <p:nvSpPr>
          <p:cNvPr id="4" name="Footer Placeholder 3">
            <a:extLst>
              <a:ext uri="{FF2B5EF4-FFF2-40B4-BE49-F238E27FC236}">
                <a16:creationId xmlns:a16="http://schemas.microsoft.com/office/drawing/2014/main" id="{7219FE33-FBDA-4E69-8F1E-9EE2773AA60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3702D35-2221-4045-9D2E-8015C1B330F9}"/>
              </a:ext>
            </a:extLst>
          </p:cNvPr>
          <p:cNvSpPr>
            <a:spLocks noGrp="1"/>
          </p:cNvSpPr>
          <p:nvPr>
            <p:ph type="sldNum" sz="quarter" idx="12"/>
          </p:nvPr>
        </p:nvSpPr>
        <p:spPr/>
        <p:txBody>
          <a:bodyPr/>
          <a:lstStyle/>
          <a:p>
            <a:fld id="{962E0E4B-9A99-473D-ADC8-C5236F20C70A}" type="slidenum">
              <a:rPr lang="en-US" smtClean="0"/>
              <a:pPr/>
              <a:t>‹#›</a:t>
            </a:fld>
            <a:endParaRPr lang="en-US"/>
          </a:p>
        </p:txBody>
      </p:sp>
    </p:spTree>
    <p:extLst>
      <p:ext uri="{BB962C8B-B14F-4D97-AF65-F5344CB8AC3E}">
        <p14:creationId xmlns:p14="http://schemas.microsoft.com/office/powerpoint/2010/main" val="31495611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265E7-1A3B-4FF2-9D77-A94DFD1AC9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F6E6B0-5B72-462D-8F0A-86170A963B4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C5E9D3-C6A2-4EE8-AC4F-3FD91BB52423}"/>
              </a:ext>
            </a:extLst>
          </p:cNvPr>
          <p:cNvSpPr>
            <a:spLocks noGrp="1"/>
          </p:cNvSpPr>
          <p:nvPr>
            <p:ph type="dt" sz="half" idx="10"/>
          </p:nvPr>
        </p:nvSpPr>
        <p:spPr/>
        <p:txBody>
          <a:bodyPr/>
          <a:lstStyle/>
          <a:p>
            <a:fld id="{F7BC21F8-5A00-4A3F-B6ED-685AB05AD7A2}" type="datetimeFigureOut">
              <a:rPr lang="en-US" smtClean="0"/>
              <a:pPr/>
              <a:t>1/3/2025</a:t>
            </a:fld>
            <a:endParaRPr lang="en-US"/>
          </a:p>
        </p:txBody>
      </p:sp>
      <p:sp>
        <p:nvSpPr>
          <p:cNvPr id="5" name="Footer Placeholder 4">
            <a:extLst>
              <a:ext uri="{FF2B5EF4-FFF2-40B4-BE49-F238E27FC236}">
                <a16:creationId xmlns:a16="http://schemas.microsoft.com/office/drawing/2014/main" id="{9D2158AC-6FE5-4778-8FE3-68CF024076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802D94-524D-445D-949B-F1C145D2740B}"/>
              </a:ext>
            </a:extLst>
          </p:cNvPr>
          <p:cNvSpPr>
            <a:spLocks noGrp="1"/>
          </p:cNvSpPr>
          <p:nvPr>
            <p:ph type="sldNum" sz="quarter" idx="12"/>
          </p:nvPr>
        </p:nvSpPr>
        <p:spPr/>
        <p:txBody>
          <a:bodyPr/>
          <a:lstStyle/>
          <a:p>
            <a:fld id="{962E0E4B-9A99-473D-ADC8-C5236F20C70A}" type="slidenum">
              <a:rPr lang="en-US" smtClean="0"/>
              <a:pPr/>
              <a:t>‹#›</a:t>
            </a:fld>
            <a:endParaRPr lang="en-US"/>
          </a:p>
        </p:txBody>
      </p:sp>
    </p:spTree>
    <p:extLst>
      <p:ext uri="{BB962C8B-B14F-4D97-AF65-F5344CB8AC3E}">
        <p14:creationId xmlns:p14="http://schemas.microsoft.com/office/powerpoint/2010/main" val="21009835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Slide ONLY - No Footers">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8404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4101972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7182093" y="914400"/>
            <a:ext cx="1733309"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7182093" y="914400"/>
            <a:ext cx="1733309" cy="5219699"/>
          </a:xfrm>
          <a:prstGeom prst="rect">
            <a:avLst/>
          </a:prstGeom>
        </p:spPr>
        <p:txBody>
          <a:bodyPr anchor="ctr"/>
          <a:lstStyle>
            <a:lvl1pPr marL="0" indent="0" algn="ctr">
              <a:buNone/>
              <a:defRPr/>
            </a:lvl1pPr>
          </a:lstStyle>
          <a:p>
            <a:r>
              <a:rPr lang="en-US"/>
              <a:t>Click icon to add picture</a:t>
            </a:r>
          </a:p>
        </p:txBody>
      </p:sp>
      <p:sp>
        <p:nvSpPr>
          <p:cNvPr id="4" name="Content Placeholder 3">
            <a:extLst>
              <a:ext uri="{FF2B5EF4-FFF2-40B4-BE49-F238E27FC236}">
                <a16:creationId xmlns:a16="http://schemas.microsoft.com/office/drawing/2014/main" id="{AB060155-703B-836F-6108-5BC2E11B03F2}"/>
              </a:ext>
            </a:extLst>
          </p:cNvPr>
          <p:cNvSpPr>
            <a:spLocks noGrp="1"/>
          </p:cNvSpPr>
          <p:nvPr>
            <p:ph sz="quarter" idx="13"/>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65458991"/>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7182093" y="914400"/>
            <a:ext cx="1733309"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7182093" y="914399"/>
            <a:ext cx="1733309" cy="2509020"/>
          </a:xfrm>
          <a:prstGeom prst="rect">
            <a:avLst/>
          </a:prstGeom>
        </p:spPr>
        <p:txBody>
          <a:bodyPr anchor="ctr"/>
          <a:lstStyle>
            <a:lvl1pPr marL="0" indent="0" algn="ctr">
              <a:buNone/>
              <a:defRPr/>
            </a:lvl1pPr>
          </a:lstStyle>
          <a:p>
            <a:r>
              <a:rPr lang="en-US"/>
              <a:t>Click icon to add picture</a:t>
            </a:r>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7182093" y="3615164"/>
            <a:ext cx="1733309"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7182093" y="3615164"/>
            <a:ext cx="1733309" cy="2518941"/>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139325A6-7B98-FADE-D434-B6A2DB8AD5A1}"/>
              </a:ext>
            </a:extLst>
          </p:cNvPr>
          <p:cNvSpPr>
            <a:spLocks noGrp="1"/>
          </p:cNvSpPr>
          <p:nvPr>
            <p:ph sz="quarter" idx="15"/>
          </p:nvPr>
        </p:nvSpPr>
        <p:spPr>
          <a:xfrm>
            <a:off x="377190" y="1627632"/>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29237658"/>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47584" y="832704"/>
            <a:ext cx="6549819" cy="531082"/>
          </a:xfrm>
          <a:prstGeom prst="rect">
            <a:avLst/>
          </a:prstGeom>
        </p:spPr>
        <p:txBody>
          <a:bodyPr/>
          <a:lstStyle>
            <a:lvl1pPr marL="0" indent="0">
              <a:lnSpc>
                <a:spcPct val="100000"/>
              </a:lnSpc>
              <a:buNone/>
              <a:defRPr sz="3000" b="1">
                <a:solidFill>
                  <a:schemeClr val="accent4"/>
                </a:solidFill>
                <a:latin typeface="+mj-lt"/>
                <a:ea typeface="Open Sans" panose="020B0606030504020204" pitchFamily="34" charset="0"/>
                <a:cs typeface="Open Sans" panose="020B0606030504020204" pitchFamily="34" charset="0"/>
              </a:defRPr>
            </a:lvl1pPr>
          </a:lstStyle>
          <a:p>
            <a:pPr lvl="0"/>
            <a:r>
              <a:rPr lang="en-US" dirty="0"/>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7182093" y="914401"/>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7182090" y="914402"/>
            <a:ext cx="1733308"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7182093" y="2717079"/>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7182090" y="2713661"/>
            <a:ext cx="1733308"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7182093" y="4523170"/>
            <a:ext cx="173330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7182090" y="4524877"/>
            <a:ext cx="1733308"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377190" y="1630363"/>
            <a:ext cx="6316218"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91985511"/>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2" y="1255271"/>
            <a:ext cx="4524657"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156761" y="1255276"/>
            <a:ext cx="4147823" cy="4114207"/>
          </a:xfrm>
          <a:prstGeom prst="rect">
            <a:avLst/>
          </a:prstGeom>
        </p:spPr>
        <p:txBody>
          <a:bodyPr anchor="ctr" anchorCtr="0"/>
          <a:lstStyle>
            <a:lvl1pPr marL="0" indent="0">
              <a:lnSpc>
                <a:spcPct val="108000"/>
              </a:lnSpc>
              <a:buNone/>
              <a:defRPr sz="2400" b="1">
                <a:solidFill>
                  <a:schemeClr val="bg1"/>
                </a:solidFill>
                <a:latin typeface="+mj-lt"/>
                <a:ea typeface="Open Sans" panose="020B0606030504020204" pitchFamily="34" charset="0"/>
                <a:cs typeface="Open Sans" panose="020B0606030504020204" pitchFamily="34" charset="0"/>
              </a:defRPr>
            </a:lvl1pPr>
          </a:lstStyle>
          <a:p>
            <a:pPr lvl="0"/>
            <a:r>
              <a:rPr lang="en-US" dirty="0"/>
              <a:t>Long Title or Section Divider</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4668881" y="1255271"/>
            <a:ext cx="2176947"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3">
            <a:extLst>
              <a:ext uri="{FF2B5EF4-FFF2-40B4-BE49-F238E27FC236}">
                <a16:creationId xmlns:a16="http://schemas.microsoft.com/office/drawing/2014/main" id="{DE393653-42EA-4CD1-9134-AC75DD79569F}"/>
              </a:ext>
            </a:extLst>
          </p:cNvPr>
          <p:cNvSpPr/>
          <p:nvPr userDrawn="1"/>
        </p:nvSpPr>
        <p:spPr>
          <a:xfrm>
            <a:off x="6990048" y="1255271"/>
            <a:ext cx="2153952"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4">
            <a:extLst>
              <a:ext uri="{FF2B5EF4-FFF2-40B4-BE49-F238E27FC236}">
                <a16:creationId xmlns:a16="http://schemas.microsoft.com/office/drawing/2014/main" id="{50B14B5B-CD68-4361-95C8-B6A835F8AE1F}"/>
              </a:ext>
            </a:extLst>
          </p:cNvPr>
          <p:cNvSpPr/>
          <p:nvPr userDrawn="1"/>
        </p:nvSpPr>
        <p:spPr>
          <a:xfrm>
            <a:off x="4668879" y="3495279"/>
            <a:ext cx="4475122"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4668881" y="1255826"/>
            <a:ext cx="2176947" cy="2047712"/>
          </a:xfrm>
          <a:prstGeom prst="rect">
            <a:avLst/>
          </a:prstGeom>
        </p:spPr>
        <p:txBody>
          <a:bodyPr anchor="ctr"/>
          <a:lstStyle>
            <a:lvl1pPr marL="0" indent="0" algn="ctr">
              <a:buNone/>
              <a:defRPr/>
            </a:lvl1pPr>
          </a:lstStyle>
          <a:p>
            <a:r>
              <a:rPr lang="en-US"/>
              <a:t>Click icon to add picture</a:t>
            </a:r>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6990049" y="1256274"/>
            <a:ext cx="2153952" cy="2047271"/>
          </a:xfrm>
          <a:prstGeom prst="rect">
            <a:avLst/>
          </a:prstGeom>
        </p:spPr>
        <p:txBody>
          <a:bodyPr anchor="ctr"/>
          <a:lstStyle>
            <a:lvl1pPr marL="0" indent="0" algn="ctr">
              <a:buNone/>
              <a:defRPr/>
            </a:lvl1pPr>
          </a:lstStyle>
          <a:p>
            <a:r>
              <a:rPr lang="en-US"/>
              <a:t>Click icon to add picture</a:t>
            </a:r>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4668881" y="3495839"/>
            <a:ext cx="4475121" cy="1873645"/>
          </a:xfrm>
          <a:prstGeom prst="rect">
            <a:avLst/>
          </a:prstGeom>
        </p:spPr>
        <p:txBody>
          <a:bodyPr anchor="ctr"/>
          <a:lstStyle>
            <a:lvl1pPr marL="0" indent="0" algn="ctr">
              <a:buNone/>
              <a:defRPr/>
            </a:lvl1pPr>
          </a:lstStyle>
          <a:p>
            <a:r>
              <a:rPr lang="en-US"/>
              <a:t>Click icon to add picture</a:t>
            </a:r>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r="50000"/>
          <a:stretch/>
        </p:blipFill>
        <p:spPr>
          <a:xfrm>
            <a:off x="7847547" y="1554643"/>
            <a:ext cx="1296457" cy="3496689"/>
          </a:xfrm>
          <a:prstGeom prst="rect">
            <a:avLst/>
          </a:prstGeom>
        </p:spPr>
      </p:pic>
    </p:spTree>
    <p:extLst>
      <p:ext uri="{BB962C8B-B14F-4D97-AF65-F5344CB8AC3E}">
        <p14:creationId xmlns:p14="http://schemas.microsoft.com/office/powerpoint/2010/main" val="2925120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Body White 1">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2A1C92-BED5-4889-350B-664F5E52DD1F}"/>
              </a:ext>
            </a:extLst>
          </p:cNvPr>
          <p:cNvSpPr>
            <a:spLocks noGrp="1"/>
          </p:cNvSpPr>
          <p:nvPr>
            <p:ph type="title" hasCustomPrompt="1"/>
          </p:nvPr>
        </p:nvSpPr>
        <p:spPr>
          <a:xfrm>
            <a:off x="150876" y="832105"/>
            <a:ext cx="7886700" cy="629051"/>
          </a:xfrm>
          <a:prstGeom prst="rect">
            <a:avLst/>
          </a:prstGeom>
        </p:spPr>
        <p:txBody>
          <a:bodyPr/>
          <a:lstStyle>
            <a:lvl1pPr>
              <a:lnSpc>
                <a:spcPct val="100000"/>
              </a:lnSpc>
              <a:defRPr sz="3000" b="1">
                <a:solidFill>
                  <a:schemeClr val="accent4"/>
                </a:solidFill>
              </a:defRPr>
            </a:lvl1pPr>
          </a:lstStyle>
          <a:p>
            <a:r>
              <a:rPr lang="en-US" dirty="0"/>
              <a:t>Slide Title</a:t>
            </a:r>
          </a:p>
        </p:txBody>
      </p:sp>
      <p:sp>
        <p:nvSpPr>
          <p:cNvPr id="15" name="Content Placeholder 14">
            <a:extLst>
              <a:ext uri="{FF2B5EF4-FFF2-40B4-BE49-F238E27FC236}">
                <a16:creationId xmlns:a16="http://schemas.microsoft.com/office/drawing/2014/main" id="{0B27EC78-0DDB-B2DE-0DC4-8DABA1A1D219}"/>
              </a:ext>
            </a:extLst>
          </p:cNvPr>
          <p:cNvSpPr>
            <a:spLocks noGrp="1"/>
          </p:cNvSpPr>
          <p:nvPr>
            <p:ph sz="quarter" idx="10"/>
          </p:nvPr>
        </p:nvSpPr>
        <p:spPr>
          <a:xfrm>
            <a:off x="377190" y="1627632"/>
            <a:ext cx="8538210" cy="4507992"/>
          </a:xfrm>
          <a:prstGeom prst="rect">
            <a:avLst/>
          </a:prstGeom>
        </p:spPr>
        <p:txBody>
          <a:bodyPr/>
          <a:lstStyle>
            <a:lvl1pPr marL="171446" indent="-171446">
              <a:lnSpc>
                <a:spcPct val="108000"/>
              </a:lnSpc>
              <a:buClr>
                <a:schemeClr val="accent1"/>
              </a:buClr>
              <a:buFont typeface="Wingdings" panose="05000000000000000000" pitchFamily="2" charset="2"/>
              <a:buChar char="§"/>
              <a:defRPr>
                <a:solidFill>
                  <a:schemeClr val="bg2">
                    <a:lumMod val="10000"/>
                  </a:schemeClr>
                </a:solidFill>
              </a:defRPr>
            </a:lvl1pPr>
            <a:lvl2pPr marL="514337" indent="-171446">
              <a:lnSpc>
                <a:spcPct val="108000"/>
              </a:lnSpc>
              <a:buClr>
                <a:schemeClr val="accent1"/>
              </a:buClr>
              <a:buFont typeface="Wingdings" panose="05000000000000000000" pitchFamily="2" charset="2"/>
              <a:buChar char="§"/>
              <a:defRPr>
                <a:solidFill>
                  <a:schemeClr val="bg2">
                    <a:lumMod val="10000"/>
                  </a:schemeClr>
                </a:solidFill>
              </a:defRPr>
            </a:lvl2pPr>
            <a:lvl3pPr marL="857228" indent="-171446">
              <a:lnSpc>
                <a:spcPct val="108000"/>
              </a:lnSpc>
              <a:buClr>
                <a:schemeClr val="accent1"/>
              </a:buClr>
              <a:buFont typeface="Wingdings" panose="05000000000000000000" pitchFamily="2" charset="2"/>
              <a:buChar char="§"/>
              <a:defRPr>
                <a:solidFill>
                  <a:schemeClr val="bg2">
                    <a:lumMod val="10000"/>
                  </a:schemeClr>
                </a:solidFill>
              </a:defRPr>
            </a:lvl3pPr>
            <a:lvl4pPr marL="1200120" indent="-171446">
              <a:lnSpc>
                <a:spcPct val="108000"/>
              </a:lnSpc>
              <a:buClr>
                <a:schemeClr val="accent1"/>
              </a:buClr>
              <a:buFont typeface="Wingdings" panose="05000000000000000000" pitchFamily="2" charset="2"/>
              <a:buChar char="§"/>
              <a:defRPr>
                <a:solidFill>
                  <a:schemeClr val="bg2">
                    <a:lumMod val="10000"/>
                  </a:schemeClr>
                </a:solidFill>
              </a:defRPr>
            </a:lvl4pPr>
            <a:lvl5pPr marL="1543012" indent="-171446">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14891514"/>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499098EA-6AF8-6832-2A05-891F678E3731}"/>
              </a:ext>
            </a:extLst>
          </p:cNvPr>
          <p:cNvSpPr>
            <a:spLocks noGrp="1"/>
          </p:cNvSpPr>
          <p:nvPr>
            <p:ph type="body" sz="quarter" idx="13" hasCustomPrompt="1"/>
          </p:nvPr>
        </p:nvSpPr>
        <p:spPr>
          <a:xfrm>
            <a:off x="147584" y="832704"/>
            <a:ext cx="6549819" cy="531082"/>
          </a:xfrm>
          <a:prstGeom prst="rect">
            <a:avLst/>
          </a:prstGeom>
        </p:spPr>
        <p:txBody>
          <a:bodyPr/>
          <a:lstStyle>
            <a:lvl1pPr marL="0" indent="0">
              <a:buNone/>
              <a:defRPr sz="3000" b="1">
                <a:solidFill>
                  <a:schemeClr val="accent4"/>
                </a:solidFill>
                <a:latin typeface="+mj-lt"/>
                <a:ea typeface="Open Sans" panose="020B0606030504020204" pitchFamily="34" charset="0"/>
                <a:cs typeface="Arial" panose="020B0604020202020204" pitchFamily="34" charset="0"/>
              </a:defRPr>
            </a:lvl1pPr>
          </a:lstStyle>
          <a:p>
            <a:pPr lvl="0"/>
            <a:r>
              <a:rPr lang="en-US" dirty="0"/>
              <a:t>Slide Header </a:t>
            </a:r>
          </a:p>
        </p:txBody>
      </p:sp>
    </p:spTree>
    <p:extLst>
      <p:ext uri="{BB962C8B-B14F-4D97-AF65-F5344CB8AC3E}">
        <p14:creationId xmlns:p14="http://schemas.microsoft.com/office/powerpoint/2010/main" val="3264000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4589949"/>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145" y="1"/>
            <a:ext cx="9142857" cy="35560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238" dirty="0"/>
              <a:t>Module 9 – Addressing Pest Management Concerns with Cover Crops</a:t>
            </a:r>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145" y="6502401"/>
            <a:ext cx="9142857" cy="35560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6601690" y="6451934"/>
            <a:ext cx="2676347" cy="371897"/>
          </a:xfrm>
          <a:prstGeom prst="rect">
            <a:avLst/>
          </a:prstGeom>
          <a:noFill/>
        </p:spPr>
        <p:txBody>
          <a:bodyPr wrap="square" rtlCol="0">
            <a:spAutoFit/>
          </a:bodyPr>
          <a:lstStyle/>
          <a:p>
            <a:pPr algn="ctr">
              <a:spcBef>
                <a:spcPts val="150"/>
              </a:spcBef>
            </a:pPr>
            <a:r>
              <a:rPr lang="en-US" sz="825" b="1" spc="8" baseline="0" dirty="0">
                <a:solidFill>
                  <a:schemeClr val="bg1"/>
                </a:solidFill>
                <a:latin typeface="Montserrat" pitchFamily="2" charset="0"/>
                <a:ea typeface="Open Sans" panose="020B0606030504020204" pitchFamily="34" charset="0"/>
                <a:cs typeface="Open Sans" panose="020B0606030504020204" pitchFamily="34" charset="0"/>
              </a:rPr>
              <a:t>Soil Health Division </a:t>
            </a:r>
            <a:r>
              <a:rPr lang="en-US" sz="825" b="1" spc="8" baseline="0" dirty="0">
                <a:solidFill>
                  <a:srgbClr val="FFCB0B"/>
                </a:solidFill>
                <a:latin typeface="Montserrat" pitchFamily="2" charset="0"/>
                <a:ea typeface="Open Sans" panose="020B0606030504020204" pitchFamily="34" charset="0"/>
                <a:cs typeface="Open Sans" panose="020B0606030504020204" pitchFamily="34" charset="0"/>
              </a:rPr>
              <a:t>|</a:t>
            </a:r>
            <a:r>
              <a:rPr lang="en-US" sz="825" b="1" spc="8" baseline="0" dirty="0">
                <a:solidFill>
                  <a:schemeClr val="bg1"/>
                </a:solidFill>
                <a:latin typeface="Montserrat" pitchFamily="2" charset="0"/>
                <a:ea typeface="Open Sans" panose="020B0606030504020204" pitchFamily="34" charset="0"/>
                <a:cs typeface="Open Sans" panose="020B0606030504020204" pitchFamily="34" charset="0"/>
              </a:rPr>
              <a:t> nrcs.usda.gov</a:t>
            </a:r>
          </a:p>
          <a:p>
            <a:pPr marL="0" marR="0" lvl="0" indent="0" algn="ctr" defTabSz="685783" rtl="0" eaLnBrk="1" fontAlgn="auto" latinLnBrk="0" hangingPunct="1">
              <a:lnSpc>
                <a:spcPct val="100000"/>
              </a:lnSpc>
              <a:spcBef>
                <a:spcPts val="150"/>
              </a:spcBef>
              <a:spcAft>
                <a:spcPts val="0"/>
              </a:spcAft>
              <a:buClrTx/>
              <a:buSzTx/>
              <a:buFontTx/>
              <a:buNone/>
              <a:tabLst/>
              <a:defRPr/>
            </a:pPr>
            <a:r>
              <a:rPr lang="en-US" sz="825" b="1" kern="1200" spc="225" baseline="0" dirty="0">
                <a:solidFill>
                  <a:schemeClr val="bg1"/>
                </a:solidFill>
                <a:latin typeface="Montserrat" pitchFamily="2" charset="0"/>
                <a:ea typeface="Open Sans" panose="020B0606030504020204" pitchFamily="34" charset="0"/>
                <a:cs typeface="Open Sans" panose="020B0606030504020204" pitchFamily="34" charset="0"/>
              </a:rPr>
              <a:t>SCIENCE &amp; TECHNOLOGY</a:t>
            </a:r>
            <a:endParaRPr lang="en-US" sz="825" b="1" dirty="0">
              <a:solidFill>
                <a:schemeClr val="bg1"/>
              </a:solidFill>
              <a:latin typeface="Montserrat" pitchFamily="2" charset="0"/>
              <a:ea typeface="Open Sans" panose="020B0606030504020204" pitchFamily="34" charset="0"/>
              <a:cs typeface="Open Sans" panose="020B0606030504020204" pitchFamily="34" charset="0"/>
            </a:endParaRPr>
          </a:p>
        </p:txBody>
      </p:sp>
      <p:pic>
        <p:nvPicPr>
          <p:cNvPr id="7" name="Picture 6" descr="USDA Natural Resources Conservation Service">
            <a:extLst>
              <a:ext uri="{FF2B5EF4-FFF2-40B4-BE49-F238E27FC236}">
                <a16:creationId xmlns:a16="http://schemas.microsoft.com/office/drawing/2014/main" id="{0B1C69E8-C370-43D8-81AA-AB0119E4CD31}"/>
              </a:ext>
            </a:extLst>
          </p:cNvPr>
          <p:cNvPicPr>
            <a:picLocks noChangeAspect="1"/>
          </p:cNvPicPr>
          <p:nvPr userDrawn="1"/>
        </p:nvPicPr>
        <p:blipFill>
          <a:blip r:embed="rId16"/>
          <a:stretch>
            <a:fillRect/>
          </a:stretch>
        </p:blipFill>
        <p:spPr>
          <a:xfrm>
            <a:off x="233109" y="39302"/>
            <a:ext cx="2420037" cy="307821"/>
          </a:xfrm>
          <a:prstGeom prst="rect">
            <a:avLst/>
          </a:prstGeom>
        </p:spPr>
      </p:pic>
      <p:sp>
        <p:nvSpPr>
          <p:cNvPr id="3" name="FPAC Lockup">
            <a:extLst>
              <a:ext uri="{FF2B5EF4-FFF2-40B4-BE49-F238E27FC236}">
                <a16:creationId xmlns:a16="http://schemas.microsoft.com/office/drawing/2014/main" id="{29017CC6-538A-FD3F-1CFC-7CF628665511}"/>
              </a:ext>
            </a:extLst>
          </p:cNvPr>
          <p:cNvSpPr txBox="1"/>
          <p:nvPr userDrawn="1"/>
        </p:nvSpPr>
        <p:spPr>
          <a:xfrm>
            <a:off x="138237" y="6541701"/>
            <a:ext cx="2609781" cy="248209"/>
          </a:xfrm>
          <a:prstGeom prst="rect">
            <a:avLst/>
          </a:prstGeom>
          <a:noFill/>
        </p:spPr>
        <p:txBody>
          <a:bodyPr wrap="square" rtlCol="0">
            <a:spAutoFit/>
          </a:bodyPr>
          <a:lstStyle/>
          <a:p>
            <a:pPr algn="l">
              <a:spcBef>
                <a:spcPts val="450"/>
              </a:spcBef>
            </a:pPr>
            <a:r>
              <a:rPr lang="en-US" sz="1013" b="1" kern="1200" spc="8" baseline="0" dirty="0">
                <a:solidFill>
                  <a:schemeClr val="bg1"/>
                </a:solidFill>
                <a:latin typeface="Montserrat" pitchFamily="2" charset="0"/>
                <a:ea typeface="Open Sans" panose="020B0606030504020204" pitchFamily="34" charset="0"/>
                <a:cs typeface="Open Sans" panose="020B0606030504020204" pitchFamily="34" charset="0"/>
              </a:rPr>
              <a:t>Cover Crops for Soil Health, West</a:t>
            </a:r>
            <a:endParaRPr lang="en-US" sz="1013" b="1" dirty="0">
              <a:solidFill>
                <a:schemeClr val="bg1"/>
              </a:solidFill>
              <a:latin typeface="Montserrat"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15455752"/>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7" r:id="rId10"/>
    <p:sldLayoutId id="2147483684" r:id="rId11"/>
    <p:sldLayoutId id="2147483685" r:id="rId12"/>
    <p:sldLayoutId id="2147483686" r:id="rId13"/>
    <p:sldLayoutId id="2147483672" r:id="rId14"/>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4" userDrawn="1">
          <p15:clr>
            <a:srgbClr val="F26B43"/>
          </p15:clr>
        </p15:guide>
        <p15:guide id="2" pos="5616"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8.xml"/><Relationship Id="rId4" Type="http://schemas.openxmlformats.org/officeDocument/2006/relationships/image" Target="../media/image29.jpe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8.xml"/><Relationship Id="rId4" Type="http://schemas.openxmlformats.org/officeDocument/2006/relationships/image" Target="../media/image36.jpeg"/></Relationships>
</file>

<file path=ppt/slides/_rels/slide1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8.xml"/><Relationship Id="rId5" Type="http://schemas.openxmlformats.org/officeDocument/2006/relationships/image" Target="../media/image44.jpeg"/><Relationship Id="rId4" Type="http://schemas.openxmlformats.org/officeDocument/2006/relationships/image" Target="../media/image43.jpeg"/></Relationships>
</file>

<file path=ppt/slides/_rels/slide1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46.jpeg"/></Relationships>
</file>

<file path=ppt/slides/_rels/slide17.xml.rels><?xml version="1.0" encoding="UTF-8" standalone="yes"?>
<Relationships xmlns="http://schemas.openxmlformats.org/package/2006/relationships"><Relationship Id="rId2" Type="http://schemas.microsoft.com/office/2018/10/relationships/comments" Target="../comments/modernComment_12F_4D299E2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9.PN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notesSlide" Target="../notesSlides/notesSlide5.xml"/><Relationship Id="rId7" Type="http://schemas.openxmlformats.org/officeDocument/2006/relationships/image" Target="../media/image15.jpeg"/><Relationship Id="rId2" Type="http://schemas.openxmlformats.org/officeDocument/2006/relationships/slideLayout" Target="../slideLayouts/slideLayout8.xml"/><Relationship Id="rId1" Type="http://schemas.openxmlformats.org/officeDocument/2006/relationships/tags" Target="../tags/tag1.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711729-FF35-2532-C683-35616AC14BB4}"/>
              </a:ext>
            </a:extLst>
          </p:cNvPr>
          <p:cNvPicPr>
            <a:picLocks noChangeAspect="1"/>
          </p:cNvPicPr>
          <p:nvPr/>
        </p:nvPicPr>
        <p:blipFill>
          <a:blip r:embed="rId3">
            <a:alphaModFix amt="60000"/>
          </a:blip>
          <a:srcRect l="15848" r="21899" b="1"/>
          <a:stretch/>
        </p:blipFill>
        <p:spPr>
          <a:xfrm>
            <a:off x="2088392" y="1727939"/>
            <a:ext cx="3460354" cy="3890945"/>
          </a:xfrm>
          <a:prstGeom prst="rect">
            <a:avLst/>
          </a:prstGeom>
        </p:spPr>
      </p:pic>
      <p:pic>
        <p:nvPicPr>
          <p:cNvPr id="5" name="Picture 4">
            <a:extLst>
              <a:ext uri="{FF2B5EF4-FFF2-40B4-BE49-F238E27FC236}">
                <a16:creationId xmlns:a16="http://schemas.microsoft.com/office/drawing/2014/main" id="{5435DE8B-D237-780B-FA41-D5A19B883F57}"/>
              </a:ext>
            </a:extLst>
          </p:cNvPr>
          <p:cNvPicPr>
            <a:picLocks noChangeAspect="1"/>
          </p:cNvPicPr>
          <p:nvPr/>
        </p:nvPicPr>
        <p:blipFill>
          <a:blip r:embed="rId4">
            <a:alphaModFix amt="60000"/>
          </a:blip>
          <a:srcRect t="15614" r="-1" b="-1"/>
          <a:stretch/>
        </p:blipFill>
        <p:spPr>
          <a:xfrm>
            <a:off x="5611091" y="1727939"/>
            <a:ext cx="3458144" cy="3890945"/>
          </a:xfrm>
          <a:prstGeom prst="rect">
            <a:avLst/>
          </a:prstGeom>
        </p:spPr>
      </p:pic>
      <p:sp>
        <p:nvSpPr>
          <p:cNvPr id="3" name="Text Placeholder 2">
            <a:extLst>
              <a:ext uri="{FF2B5EF4-FFF2-40B4-BE49-F238E27FC236}">
                <a16:creationId xmlns:a16="http://schemas.microsoft.com/office/drawing/2014/main" id="{6524E2F3-01DC-345B-52F1-7716EE8535AB}"/>
              </a:ext>
            </a:extLst>
          </p:cNvPr>
          <p:cNvSpPr>
            <a:spLocks noGrp="1"/>
          </p:cNvSpPr>
          <p:nvPr>
            <p:ph type="body" sz="quarter" idx="13"/>
          </p:nvPr>
        </p:nvSpPr>
        <p:spPr>
          <a:xfrm>
            <a:off x="1" y="1138878"/>
            <a:ext cx="8900300" cy="398312"/>
          </a:xfrm>
        </p:spPr>
        <p:txBody>
          <a:bodyPr/>
          <a:lstStyle/>
          <a:p>
            <a:r>
              <a:rPr lang="en-US" dirty="0"/>
              <a:t>Cover Crops Addressing Pest Management Concerns</a:t>
            </a:r>
          </a:p>
        </p:txBody>
      </p:sp>
    </p:spTree>
    <p:extLst>
      <p:ext uri="{BB962C8B-B14F-4D97-AF65-F5344CB8AC3E}">
        <p14:creationId xmlns:p14="http://schemas.microsoft.com/office/powerpoint/2010/main" val="40556324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524EFF21-60A9-4A85-D770-2258DDF607A9}"/>
              </a:ext>
            </a:extLst>
          </p:cNvPr>
          <p:cNvPicPr>
            <a:picLocks noGrp="1" noChangeAspect="1"/>
          </p:cNvPicPr>
          <p:nvPr>
            <p:ph idx="4294967295"/>
          </p:nvPr>
        </p:nvPicPr>
        <p:blipFill>
          <a:blip r:embed="rId2"/>
          <a:stretch>
            <a:fillRect/>
          </a:stretch>
        </p:blipFill>
        <p:spPr>
          <a:xfrm>
            <a:off x="169069" y="1128713"/>
            <a:ext cx="8974931" cy="3483769"/>
          </a:xfrm>
        </p:spPr>
      </p:pic>
      <p:pic>
        <p:nvPicPr>
          <p:cNvPr id="5" name="Picture 4">
            <a:extLst>
              <a:ext uri="{FF2B5EF4-FFF2-40B4-BE49-F238E27FC236}">
                <a16:creationId xmlns:a16="http://schemas.microsoft.com/office/drawing/2014/main" id="{43AE356D-86E7-24AC-E53C-AAED9CF04977}"/>
              </a:ext>
            </a:extLst>
          </p:cNvPr>
          <p:cNvPicPr>
            <a:picLocks noChangeAspect="1"/>
          </p:cNvPicPr>
          <p:nvPr/>
        </p:nvPicPr>
        <p:blipFill>
          <a:blip r:embed="rId3"/>
          <a:stretch>
            <a:fillRect/>
          </a:stretch>
        </p:blipFill>
        <p:spPr>
          <a:xfrm>
            <a:off x="2874784" y="4336070"/>
            <a:ext cx="3394433" cy="1393218"/>
          </a:xfrm>
          <a:prstGeom prst="rect">
            <a:avLst/>
          </a:prstGeom>
        </p:spPr>
      </p:pic>
      <p:pic>
        <p:nvPicPr>
          <p:cNvPr id="3074" name="Picture 2">
            <a:extLst>
              <a:ext uri="{FF2B5EF4-FFF2-40B4-BE49-F238E27FC236}">
                <a16:creationId xmlns:a16="http://schemas.microsoft.com/office/drawing/2014/main" id="{A15A282D-75B7-A2A5-7AF2-1CA8741101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474" y="1171534"/>
            <a:ext cx="8025053" cy="31217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7426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AEDAE0F-5E02-B170-CFA2-4BAB0C4E7ED0}"/>
              </a:ext>
            </a:extLst>
          </p:cNvPr>
          <p:cNvPicPr>
            <a:picLocks noGrp="1" noChangeAspect="1"/>
          </p:cNvPicPr>
          <p:nvPr>
            <p:ph idx="4294967295"/>
          </p:nvPr>
        </p:nvPicPr>
        <p:blipFill>
          <a:blip r:embed="rId3"/>
          <a:stretch>
            <a:fillRect/>
          </a:stretch>
        </p:blipFill>
        <p:spPr>
          <a:xfrm>
            <a:off x="1464469" y="1133475"/>
            <a:ext cx="7679531" cy="1427560"/>
          </a:xfrm>
        </p:spPr>
      </p:pic>
      <p:pic>
        <p:nvPicPr>
          <p:cNvPr id="5" name="Picture 4">
            <a:extLst>
              <a:ext uri="{FF2B5EF4-FFF2-40B4-BE49-F238E27FC236}">
                <a16:creationId xmlns:a16="http://schemas.microsoft.com/office/drawing/2014/main" id="{0097C2D0-81C4-9DB7-54A3-8ABFE5315CD5}"/>
              </a:ext>
            </a:extLst>
          </p:cNvPr>
          <p:cNvPicPr>
            <a:picLocks noChangeAspect="1"/>
          </p:cNvPicPr>
          <p:nvPr/>
        </p:nvPicPr>
        <p:blipFill>
          <a:blip r:embed="rId4"/>
          <a:stretch>
            <a:fillRect/>
          </a:stretch>
        </p:blipFill>
        <p:spPr>
          <a:xfrm>
            <a:off x="4572000" y="2561035"/>
            <a:ext cx="3804923" cy="3047146"/>
          </a:xfrm>
          <a:prstGeom prst="rect">
            <a:avLst/>
          </a:prstGeom>
        </p:spPr>
      </p:pic>
      <p:pic>
        <p:nvPicPr>
          <p:cNvPr id="6" name="Picture 5">
            <a:extLst>
              <a:ext uri="{FF2B5EF4-FFF2-40B4-BE49-F238E27FC236}">
                <a16:creationId xmlns:a16="http://schemas.microsoft.com/office/drawing/2014/main" id="{8E521B1B-3413-B11D-797A-D10605F30527}"/>
              </a:ext>
            </a:extLst>
          </p:cNvPr>
          <p:cNvPicPr>
            <a:picLocks noChangeAspect="1"/>
          </p:cNvPicPr>
          <p:nvPr/>
        </p:nvPicPr>
        <p:blipFill>
          <a:blip r:embed="rId5"/>
          <a:stretch>
            <a:fillRect/>
          </a:stretch>
        </p:blipFill>
        <p:spPr>
          <a:xfrm>
            <a:off x="795382" y="2561035"/>
            <a:ext cx="3776618" cy="3064938"/>
          </a:xfrm>
          <a:prstGeom prst="rect">
            <a:avLst/>
          </a:prstGeom>
        </p:spPr>
      </p:pic>
      <p:pic>
        <p:nvPicPr>
          <p:cNvPr id="4098" name="Picture 2">
            <a:extLst>
              <a:ext uri="{FF2B5EF4-FFF2-40B4-BE49-F238E27FC236}">
                <a16:creationId xmlns:a16="http://schemas.microsoft.com/office/drawing/2014/main" id="{26D8FB87-B5F6-11A8-0076-31256278C08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6064" y="1189717"/>
            <a:ext cx="7371872" cy="13713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74129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3CF56C8-F9E7-3D3D-E60F-0610E8FDE6B8}"/>
              </a:ext>
            </a:extLst>
          </p:cNvPr>
          <p:cNvSpPr>
            <a:spLocks noGrp="1"/>
          </p:cNvSpPr>
          <p:nvPr>
            <p:ph type="body" sz="quarter" idx="13"/>
          </p:nvPr>
        </p:nvSpPr>
        <p:spPr>
          <a:xfrm>
            <a:off x="12989" y="1240189"/>
            <a:ext cx="6549819" cy="398312"/>
          </a:xfrm>
        </p:spPr>
        <p:txBody>
          <a:bodyPr/>
          <a:lstStyle/>
          <a:p>
            <a:r>
              <a:rPr lang="en-US" dirty="0">
                <a:cs typeface="Calibri Light"/>
              </a:rPr>
              <a:t>Building a Beetle Bank</a:t>
            </a:r>
            <a:endParaRPr lang="en-US" dirty="0"/>
          </a:p>
        </p:txBody>
      </p:sp>
      <p:pic>
        <p:nvPicPr>
          <p:cNvPr id="4" name="Content Placeholder 3">
            <a:extLst>
              <a:ext uri="{FF2B5EF4-FFF2-40B4-BE49-F238E27FC236}">
                <a16:creationId xmlns:a16="http://schemas.microsoft.com/office/drawing/2014/main" id="{D25AE5D0-6995-D2B7-2CB9-EBD2003B8A9F}"/>
              </a:ext>
            </a:extLst>
          </p:cNvPr>
          <p:cNvPicPr>
            <a:picLocks noGrp="1" noChangeAspect="1"/>
          </p:cNvPicPr>
          <p:nvPr>
            <p:ph idx="4294967295"/>
          </p:nvPr>
        </p:nvPicPr>
        <p:blipFill>
          <a:blip r:embed="rId2"/>
          <a:stretch>
            <a:fillRect/>
          </a:stretch>
        </p:blipFill>
        <p:spPr>
          <a:xfrm>
            <a:off x="0" y="1807369"/>
            <a:ext cx="8467725" cy="3923110"/>
          </a:xfrm>
        </p:spPr>
      </p:pic>
      <p:pic>
        <p:nvPicPr>
          <p:cNvPr id="5" name="Picture 4">
            <a:extLst>
              <a:ext uri="{FF2B5EF4-FFF2-40B4-BE49-F238E27FC236}">
                <a16:creationId xmlns:a16="http://schemas.microsoft.com/office/drawing/2014/main" id="{C9C324F2-8B62-4A7E-748B-BF7A18A5F976}"/>
              </a:ext>
            </a:extLst>
          </p:cNvPr>
          <p:cNvPicPr>
            <a:picLocks noChangeAspect="1"/>
          </p:cNvPicPr>
          <p:nvPr/>
        </p:nvPicPr>
        <p:blipFill>
          <a:blip r:embed="rId3"/>
          <a:stretch>
            <a:fillRect/>
          </a:stretch>
        </p:blipFill>
        <p:spPr>
          <a:xfrm>
            <a:off x="0" y="5267804"/>
            <a:ext cx="5395480" cy="452267"/>
          </a:xfrm>
          <a:prstGeom prst="rect">
            <a:avLst/>
          </a:prstGeom>
        </p:spPr>
      </p:pic>
      <p:pic>
        <p:nvPicPr>
          <p:cNvPr id="5122" name="Picture 2">
            <a:extLst>
              <a:ext uri="{FF2B5EF4-FFF2-40B4-BE49-F238E27FC236}">
                <a16:creationId xmlns:a16="http://schemas.microsoft.com/office/drawing/2014/main" id="{9CAD8F8E-8022-4A4F-0BB3-0868A98061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1415" y="1689821"/>
            <a:ext cx="7724653" cy="35779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40792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5859FD80-FD01-7B67-D93B-CBCB8CEF9FE6}"/>
              </a:ext>
            </a:extLst>
          </p:cNvPr>
          <p:cNvPicPr>
            <a:picLocks noGrp="1" noChangeAspect="1"/>
          </p:cNvPicPr>
          <p:nvPr>
            <p:ph idx="4294967295"/>
          </p:nvPr>
        </p:nvPicPr>
        <p:blipFill>
          <a:blip r:embed="rId2"/>
          <a:stretch>
            <a:fillRect/>
          </a:stretch>
        </p:blipFill>
        <p:spPr>
          <a:xfrm>
            <a:off x="0" y="1690688"/>
            <a:ext cx="8473679" cy="4031456"/>
          </a:xfrm>
        </p:spPr>
      </p:pic>
      <p:pic>
        <p:nvPicPr>
          <p:cNvPr id="6146" name="Picture 2">
            <a:extLst>
              <a:ext uri="{FF2B5EF4-FFF2-40B4-BE49-F238E27FC236}">
                <a16:creationId xmlns:a16="http://schemas.microsoft.com/office/drawing/2014/main" id="{7341FEE8-6EC5-07FC-ADF9-3ACA6D3719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019" y="1336531"/>
            <a:ext cx="8791963" cy="4184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03047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0" y="1699022"/>
            <a:ext cx="6858000" cy="1790700"/>
          </a:xfrm>
        </p:spPr>
        <p:txBody>
          <a:bodyPr/>
          <a:lstStyle/>
          <a:p>
            <a:r>
              <a:rPr lang="en-CA" dirty="0"/>
              <a:t>  </a:t>
            </a:r>
          </a:p>
        </p:txBody>
      </p:sp>
      <p:pic>
        <p:nvPicPr>
          <p:cNvPr id="4" name="Picture 3" descr="Flax Chicks.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44459" y="1098839"/>
            <a:ext cx="6213764" cy="4660323"/>
          </a:xfrm>
          <a:prstGeom prst="rect">
            <a:avLst/>
          </a:prstGeom>
        </p:spPr>
      </p:pic>
      <p:pic>
        <p:nvPicPr>
          <p:cNvPr id="5" name="Picture 4" descr="logo-axten-farms.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991878" y="4743954"/>
            <a:ext cx="1164861" cy="929721"/>
          </a:xfrm>
          <a:prstGeom prst="rect">
            <a:avLst/>
          </a:prstGeom>
        </p:spPr>
      </p:pic>
      <p:sp>
        <p:nvSpPr>
          <p:cNvPr id="6" name="TextBox 5"/>
          <p:cNvSpPr txBox="1"/>
          <p:nvPr/>
        </p:nvSpPr>
        <p:spPr>
          <a:xfrm>
            <a:off x="1447861" y="1130105"/>
            <a:ext cx="6006959" cy="3901068"/>
          </a:xfrm>
          <a:prstGeom prst="rect">
            <a:avLst/>
          </a:prstGeom>
          <a:noFill/>
        </p:spPr>
        <p:txBody>
          <a:bodyPr wrap="square" rtlCol="0">
            <a:spAutoFit/>
          </a:bodyPr>
          <a:lstStyle/>
          <a:p>
            <a:pPr algn="ctr"/>
            <a:r>
              <a:rPr lang="en-CA" sz="4950" dirty="0">
                <a:solidFill>
                  <a:srgbClr val="E7E6E6">
                    <a:lumMod val="75000"/>
                  </a:srgbClr>
                </a:solidFill>
                <a:latin typeface="Prodigal" pitchFamily="2" charset="0"/>
              </a:rPr>
              <a:t>Working With Mother Nature </a:t>
            </a:r>
          </a:p>
          <a:p>
            <a:pPr algn="ctr"/>
            <a:r>
              <a:rPr lang="en-CA" sz="5400" dirty="0">
                <a:solidFill>
                  <a:srgbClr val="E7E6E6">
                    <a:lumMod val="75000"/>
                  </a:srgbClr>
                </a:solidFill>
                <a:latin typeface="Calibri" panose="020F0502020204030204"/>
              </a:rPr>
              <a:t>Improving Soil Health</a:t>
            </a:r>
          </a:p>
          <a:p>
            <a:pPr algn="ctr"/>
            <a:endParaRPr lang="en-CA" sz="4050" dirty="0">
              <a:solidFill>
                <a:prstClr val="black"/>
              </a:solidFill>
              <a:latin typeface="Calibri" panose="020F0502020204030204"/>
            </a:endParaRPr>
          </a:p>
        </p:txBody>
      </p:sp>
      <p:sp>
        <p:nvSpPr>
          <p:cNvPr id="7" name="Rectangle 6"/>
          <p:cNvSpPr/>
          <p:nvPr/>
        </p:nvSpPr>
        <p:spPr>
          <a:xfrm>
            <a:off x="1163170" y="4820893"/>
            <a:ext cx="4253378" cy="323165"/>
          </a:xfrm>
          <a:prstGeom prst="rect">
            <a:avLst/>
          </a:prstGeom>
        </p:spPr>
        <p:txBody>
          <a:bodyPr wrap="square">
            <a:spAutoFit/>
          </a:bodyPr>
          <a:lstStyle/>
          <a:p>
            <a:endParaRPr lang="en-US" sz="1500" dirty="0">
              <a:solidFill>
                <a:srgbClr val="A5A5A5">
                  <a:lumMod val="20000"/>
                  <a:lumOff val="80000"/>
                </a:srgbClr>
              </a:solidFill>
              <a:latin typeface="Calibri" panose="020F0502020204030204"/>
            </a:endParaRPr>
          </a:p>
        </p:txBody>
      </p:sp>
    </p:spTree>
    <p:extLst>
      <p:ext uri="{BB962C8B-B14F-4D97-AF65-F5344CB8AC3E}">
        <p14:creationId xmlns:p14="http://schemas.microsoft.com/office/powerpoint/2010/main" val="476087656"/>
      </p:ext>
    </p:extLst>
  </p:cSld>
  <p:clrMapOvr>
    <a:masterClrMapping/>
  </p:clrMapOvr>
  <mc:AlternateContent xmlns:mc="http://schemas.openxmlformats.org/markup-compatibility/2006">
    <mc:Choice xmlns:p14="http://schemas.microsoft.com/office/powerpoint/2010/main" Requires="p14">
      <p:transition spd="slow" p14:dur="2000" advTm="27755"/>
    </mc:Choice>
    <mc:Fallback>
      <p:transition spd="slow" advTm="27755"/>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9C7F2E-FC5A-FBD0-586D-1F9618B4A876}"/>
              </a:ext>
            </a:extLst>
          </p:cNvPr>
          <p:cNvSpPr>
            <a:spLocks noGrp="1"/>
          </p:cNvSpPr>
          <p:nvPr>
            <p:ph type="body" sz="quarter" idx="13"/>
          </p:nvPr>
        </p:nvSpPr>
        <p:spPr>
          <a:xfrm>
            <a:off x="47147" y="1156661"/>
            <a:ext cx="6549819" cy="398312"/>
          </a:xfrm>
        </p:spPr>
        <p:txBody>
          <a:bodyPr/>
          <a:lstStyle/>
          <a:p>
            <a:r>
              <a:rPr lang="en-US" dirty="0">
                <a:latin typeface="Calibri" panose="020F0502020204030204"/>
              </a:rPr>
              <a:t>Derek </a:t>
            </a:r>
            <a:r>
              <a:rPr lang="en-US" dirty="0" err="1">
                <a:latin typeface="Calibri" panose="020F0502020204030204"/>
              </a:rPr>
              <a:t>Axten</a:t>
            </a:r>
            <a:r>
              <a:rPr lang="en-US" dirty="0">
                <a:latin typeface="Calibri" panose="020F0502020204030204"/>
              </a:rPr>
              <a:t>, Saskatchewan, Canada</a:t>
            </a:r>
            <a:endParaRPr lang="en-US" dirty="0"/>
          </a:p>
        </p:txBody>
      </p:sp>
      <p:pic>
        <p:nvPicPr>
          <p:cNvPr id="4" name="Content Placeholder 3" descr="alternating flax and peas.jpg"/>
          <p:cNvPicPr>
            <a:picLocks noGrp="1" noChangeAspect="1"/>
          </p:cNvPicPr>
          <p:nvPr>
            <p:ph idx="4294967295"/>
          </p:nvPr>
        </p:nvPicPr>
        <p:blipFill>
          <a:blip r:embed="rId2" cstate="email">
            <a:extLst>
              <a:ext uri="{28A0092B-C50C-407E-A947-70E740481C1C}">
                <a14:useLocalDpi xmlns:a14="http://schemas.microsoft.com/office/drawing/2010/main"/>
              </a:ext>
            </a:extLst>
          </a:blip>
          <a:stretch>
            <a:fillRect/>
          </a:stretch>
        </p:blipFill>
        <p:spPr>
          <a:xfrm>
            <a:off x="0" y="3848100"/>
            <a:ext cx="1614488" cy="2152650"/>
          </a:xfrm>
        </p:spPr>
      </p:pic>
      <p:pic>
        <p:nvPicPr>
          <p:cNvPr id="5" name="Picture 4" descr="intercrop.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22057" y="3911202"/>
            <a:ext cx="1359584" cy="1812779"/>
          </a:xfrm>
          <a:prstGeom prst="rect">
            <a:avLst/>
          </a:prstGeom>
        </p:spPr>
      </p:pic>
      <p:pic>
        <p:nvPicPr>
          <p:cNvPr id="7" name="Picture 6" descr="flax and peas.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539643" y="3911201"/>
            <a:ext cx="1359585" cy="1812780"/>
          </a:xfrm>
          <a:prstGeom prst="rect">
            <a:avLst/>
          </a:prstGeom>
        </p:spPr>
      </p:pic>
      <p:sp>
        <p:nvSpPr>
          <p:cNvPr id="10" name="TextBox 9"/>
          <p:cNvSpPr txBox="1"/>
          <p:nvPr/>
        </p:nvSpPr>
        <p:spPr>
          <a:xfrm>
            <a:off x="849457" y="2051945"/>
            <a:ext cx="6753894" cy="2169825"/>
          </a:xfrm>
          <a:prstGeom prst="rect">
            <a:avLst/>
          </a:prstGeom>
          <a:noFill/>
        </p:spPr>
        <p:txBody>
          <a:bodyPr wrap="square" rtlCol="0">
            <a:spAutoFit/>
          </a:bodyPr>
          <a:lstStyle/>
          <a:p>
            <a:r>
              <a:rPr lang="en-CA" sz="1350" dirty="0">
                <a:solidFill>
                  <a:prstClr val="black"/>
                </a:solidFill>
                <a:latin typeface="Calibri" panose="020F0502020204030204"/>
              </a:rPr>
              <a:t>  </a:t>
            </a:r>
          </a:p>
          <a:p>
            <a:r>
              <a:rPr lang="en-CA" b="1" i="1" dirty="0">
                <a:solidFill>
                  <a:prstClr val="black"/>
                </a:solidFill>
                <a:latin typeface="Calibri" panose="020F0502020204030204"/>
              </a:rPr>
              <a:t>Intercrops we have grown:</a:t>
            </a:r>
            <a:r>
              <a:rPr lang="en-CA" i="1" dirty="0">
                <a:solidFill>
                  <a:prstClr val="black"/>
                </a:solidFill>
                <a:latin typeface="Calibri" panose="020F0502020204030204"/>
              </a:rPr>
              <a:t>		</a:t>
            </a:r>
            <a:r>
              <a:rPr lang="en-CA" b="1" i="1" dirty="0">
                <a:solidFill>
                  <a:srgbClr val="00B050"/>
                </a:solidFill>
                <a:latin typeface="Calibri" panose="020F0502020204030204"/>
              </a:rPr>
              <a:t>Benefits</a:t>
            </a:r>
          </a:p>
          <a:p>
            <a:pPr>
              <a:buFont typeface="Arial" pitchFamily="34" charset="0"/>
              <a:buChar char="•"/>
            </a:pPr>
            <a:r>
              <a:rPr lang="en-CA" sz="1500" dirty="0">
                <a:solidFill>
                  <a:prstClr val="black"/>
                </a:solidFill>
                <a:latin typeface="Calibri" panose="020F0502020204030204"/>
              </a:rPr>
              <a:t>Clearfield Canola / Yellow Peas:	</a:t>
            </a:r>
            <a:r>
              <a:rPr lang="en-CA" sz="1500" dirty="0">
                <a:solidFill>
                  <a:srgbClr val="00B050"/>
                </a:solidFill>
                <a:latin typeface="Calibri" panose="020F0502020204030204"/>
              </a:rPr>
              <a:t>Reduced N input/Reduced Harvest Loss</a:t>
            </a:r>
          </a:p>
          <a:p>
            <a:pPr>
              <a:buFont typeface="Arial" pitchFamily="34" charset="0"/>
              <a:buChar char="•"/>
            </a:pPr>
            <a:r>
              <a:rPr lang="en-CA" sz="1500" dirty="0">
                <a:solidFill>
                  <a:prstClr val="black"/>
                </a:solidFill>
                <a:latin typeface="Calibri" panose="020F0502020204030204"/>
              </a:rPr>
              <a:t>Yellow Mustard / Maple Peas:		     “”	</a:t>
            </a:r>
          </a:p>
          <a:p>
            <a:pPr>
              <a:buFont typeface="Arial" pitchFamily="34" charset="0"/>
              <a:buChar char="•"/>
            </a:pPr>
            <a:r>
              <a:rPr lang="en-CA" sz="1500" dirty="0">
                <a:solidFill>
                  <a:prstClr val="black"/>
                </a:solidFill>
                <a:latin typeface="Calibri" panose="020F0502020204030204"/>
              </a:rPr>
              <a:t>Yellow Mustard / Red Lentils:		     “”</a:t>
            </a:r>
          </a:p>
          <a:p>
            <a:pPr>
              <a:buFont typeface="Arial" pitchFamily="34" charset="0"/>
              <a:buChar char="•"/>
            </a:pPr>
            <a:r>
              <a:rPr lang="en-CA" sz="1500" dirty="0">
                <a:solidFill>
                  <a:prstClr val="black"/>
                </a:solidFill>
                <a:latin typeface="Calibri" panose="020F0502020204030204"/>
              </a:rPr>
              <a:t>Golden Flax / Desi Chickpea:            </a:t>
            </a:r>
            <a:r>
              <a:rPr lang="en-CA" sz="1500" dirty="0">
                <a:solidFill>
                  <a:srgbClr val="00B050"/>
                </a:solidFill>
                <a:latin typeface="Calibri" panose="020F0502020204030204"/>
              </a:rPr>
              <a:t>Reduced N&amp;P input in Flax/No fungicide in Chicks</a:t>
            </a:r>
          </a:p>
          <a:p>
            <a:pPr>
              <a:buFont typeface="Arial" pitchFamily="34" charset="0"/>
              <a:buChar char="•"/>
            </a:pPr>
            <a:r>
              <a:rPr lang="en-CA" sz="1500" dirty="0">
                <a:solidFill>
                  <a:srgbClr val="FF0000"/>
                </a:solidFill>
                <a:latin typeface="Calibri" panose="020F0502020204030204"/>
              </a:rPr>
              <a:t>All intercrops never receive fungicide </a:t>
            </a:r>
          </a:p>
          <a:p>
            <a:pPr>
              <a:buFont typeface="Arial" pitchFamily="34" charset="0"/>
              <a:buChar char="•"/>
            </a:pPr>
            <a:endParaRPr lang="en-CA" sz="1350" dirty="0">
              <a:solidFill>
                <a:prstClr val="black"/>
              </a:solidFill>
              <a:latin typeface="Calibri" panose="020F0502020204030204"/>
            </a:endParaRPr>
          </a:p>
        </p:txBody>
      </p:sp>
      <p:sp>
        <p:nvSpPr>
          <p:cNvPr id="6" name="TextBox 5"/>
          <p:cNvSpPr txBox="1"/>
          <p:nvPr/>
        </p:nvSpPr>
        <p:spPr>
          <a:xfrm>
            <a:off x="109105" y="1554973"/>
            <a:ext cx="5907232" cy="346249"/>
          </a:xfrm>
          <a:prstGeom prst="rect">
            <a:avLst/>
          </a:prstGeom>
          <a:noFill/>
        </p:spPr>
        <p:txBody>
          <a:bodyPr wrap="square" rtlCol="0">
            <a:spAutoFit/>
          </a:bodyPr>
          <a:lstStyle/>
          <a:p>
            <a:r>
              <a:rPr lang="en-US" sz="1650" i="1" u="sng" dirty="0">
                <a:solidFill>
                  <a:prstClr val="black"/>
                </a:solidFill>
                <a:latin typeface="Calibri" panose="020F0502020204030204"/>
              </a:rPr>
              <a:t>Crops in Rotation: </a:t>
            </a:r>
            <a:r>
              <a:rPr lang="en-US" sz="1650" i="1" dirty="0">
                <a:solidFill>
                  <a:prstClr val="black"/>
                </a:solidFill>
                <a:latin typeface="Calibri" panose="020F0502020204030204"/>
              </a:rPr>
              <a:t>7 broadleaf crops wheat, barley, rye </a:t>
            </a:r>
            <a:endParaRPr lang="en-US" sz="1650" i="1" u="sng" dirty="0">
              <a:solidFill>
                <a:prstClr val="black"/>
              </a:solidFill>
              <a:latin typeface="Calibri" panose="020F0502020204030204"/>
            </a:endParaRPr>
          </a:p>
        </p:txBody>
      </p:sp>
      <p:pic>
        <p:nvPicPr>
          <p:cNvPr id="7170" name="Picture 2">
            <a:extLst>
              <a:ext uri="{FF2B5EF4-FFF2-40B4-BE49-F238E27FC236}">
                <a16:creationId xmlns:a16="http://schemas.microsoft.com/office/drawing/2014/main" id="{8DC797DE-918D-20BC-16EB-EAC2F591127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89169" y="3911202"/>
            <a:ext cx="1335881" cy="17787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0672266"/>
      </p:ext>
    </p:extLst>
  </p:cSld>
  <p:clrMapOvr>
    <a:masterClrMapping/>
  </p:clrMapOvr>
  <mc:AlternateContent xmlns:mc="http://schemas.openxmlformats.org/markup-compatibility/2006">
    <mc:Choice xmlns:p14="http://schemas.microsoft.com/office/powerpoint/2010/main" Requires="p14">
      <p:transition spd="slow" p14:dur="2000" advTm="58265"/>
    </mc:Choice>
    <mc:Fallback>
      <p:transition spd="slow" advTm="58265"/>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D642AB0-88F9-CC7C-9B8A-4DB4A68A680A}"/>
              </a:ext>
            </a:extLst>
          </p:cNvPr>
          <p:cNvSpPr>
            <a:spLocks noGrp="1"/>
          </p:cNvSpPr>
          <p:nvPr>
            <p:ph type="body" sz="quarter" idx="13"/>
          </p:nvPr>
        </p:nvSpPr>
        <p:spPr>
          <a:xfrm>
            <a:off x="34993" y="1149064"/>
            <a:ext cx="8822369" cy="398312"/>
          </a:xfrm>
        </p:spPr>
        <p:txBody>
          <a:bodyPr/>
          <a:lstStyle/>
          <a:p>
            <a:r>
              <a:rPr lang="en-US" dirty="0">
                <a:cs typeface="Calibri Light"/>
              </a:rPr>
              <a:t>When I plant a multi species mix,</a:t>
            </a:r>
            <a:br>
              <a:rPr lang="en-US" dirty="0">
                <a:cs typeface="Calibri Light"/>
              </a:rPr>
            </a:br>
            <a:r>
              <a:rPr lang="en-US" dirty="0">
                <a:cs typeface="Calibri Light"/>
              </a:rPr>
              <a:t>how do the seeds stay mixed up in the drill?</a:t>
            </a:r>
            <a:endParaRPr lang="en-US" dirty="0"/>
          </a:p>
        </p:txBody>
      </p:sp>
      <p:pic>
        <p:nvPicPr>
          <p:cNvPr id="4" name="Content Placeholder 3">
            <a:extLst>
              <a:ext uri="{FF2B5EF4-FFF2-40B4-BE49-F238E27FC236}">
                <a16:creationId xmlns:a16="http://schemas.microsoft.com/office/drawing/2014/main" id="{EE06D2FC-8A9F-B0AC-3C55-A7E97177C97E}"/>
              </a:ext>
            </a:extLst>
          </p:cNvPr>
          <p:cNvPicPr>
            <a:picLocks noGrp="1" noChangeAspect="1"/>
          </p:cNvPicPr>
          <p:nvPr>
            <p:ph idx="4294967295"/>
          </p:nvPr>
        </p:nvPicPr>
        <p:blipFill>
          <a:blip r:embed="rId3"/>
          <a:stretch>
            <a:fillRect/>
          </a:stretch>
        </p:blipFill>
        <p:spPr>
          <a:xfrm>
            <a:off x="0" y="857250"/>
            <a:ext cx="0" cy="0"/>
          </a:xfrm>
        </p:spPr>
      </p:pic>
      <p:sp>
        <p:nvSpPr>
          <p:cNvPr id="3" name="TextBox 2">
            <a:extLst>
              <a:ext uri="{FF2B5EF4-FFF2-40B4-BE49-F238E27FC236}">
                <a16:creationId xmlns:a16="http://schemas.microsoft.com/office/drawing/2014/main" id="{4D1DC1B5-5976-CC2E-FDB7-9B86CEABA8C0}"/>
              </a:ext>
            </a:extLst>
          </p:cNvPr>
          <p:cNvSpPr txBox="1"/>
          <p:nvPr/>
        </p:nvSpPr>
        <p:spPr>
          <a:xfrm>
            <a:off x="609874" y="2559143"/>
            <a:ext cx="3317890" cy="2285241"/>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dirty="0">
                <a:cs typeface="Calibri"/>
              </a:rPr>
              <a:t>Legumes = 60 </a:t>
            </a:r>
            <a:r>
              <a:rPr lang="en-US" dirty="0" err="1">
                <a:cs typeface="Calibri"/>
              </a:rPr>
              <a:t>lbs</a:t>
            </a:r>
            <a:r>
              <a:rPr lang="en-US" dirty="0">
                <a:cs typeface="Calibri"/>
              </a:rPr>
              <a:t>/</a:t>
            </a:r>
            <a:r>
              <a:rPr lang="en-US" dirty="0" err="1">
                <a:cs typeface="Calibri"/>
              </a:rPr>
              <a:t>bu</a:t>
            </a:r>
            <a:endParaRPr lang="en-US" dirty="0">
              <a:cs typeface="Calibri"/>
            </a:endParaRPr>
          </a:p>
          <a:p>
            <a:r>
              <a:rPr lang="en-US" dirty="0">
                <a:cs typeface="Calibri"/>
              </a:rPr>
              <a:t>Brassicas = 50</a:t>
            </a:r>
          </a:p>
          <a:p>
            <a:r>
              <a:rPr lang="en-US" dirty="0">
                <a:cs typeface="Calibri"/>
              </a:rPr>
              <a:t>Cool season grass = 60</a:t>
            </a:r>
          </a:p>
          <a:p>
            <a:r>
              <a:rPr lang="en-US" dirty="0">
                <a:cs typeface="Calibri"/>
              </a:rPr>
              <a:t>Warm season grass = 50</a:t>
            </a:r>
          </a:p>
          <a:p>
            <a:endParaRPr lang="en-US" dirty="0">
              <a:cs typeface="Calibri"/>
            </a:endParaRPr>
          </a:p>
          <a:p>
            <a:r>
              <a:rPr lang="en-US" dirty="0">
                <a:cs typeface="Calibri"/>
              </a:rPr>
              <a:t>The seed Density average </a:t>
            </a:r>
          </a:p>
          <a:p>
            <a:r>
              <a:rPr lang="en-US" dirty="0">
                <a:cs typeface="Calibri"/>
              </a:rPr>
              <a:t>54 </a:t>
            </a:r>
            <a:r>
              <a:rPr lang="en-US" dirty="0" err="1">
                <a:cs typeface="Calibri"/>
              </a:rPr>
              <a:t>lbs</a:t>
            </a:r>
            <a:r>
              <a:rPr lang="en-US" dirty="0">
                <a:cs typeface="Calibri"/>
              </a:rPr>
              <a:t>/</a:t>
            </a:r>
            <a:r>
              <a:rPr lang="en-US" dirty="0" err="1">
                <a:cs typeface="Calibri"/>
              </a:rPr>
              <a:t>bu</a:t>
            </a:r>
            <a:endParaRPr lang="en-US" dirty="0">
              <a:cs typeface="Calibri"/>
            </a:endParaRPr>
          </a:p>
          <a:p>
            <a:endParaRPr lang="en-US" dirty="0">
              <a:cs typeface="Calibri"/>
            </a:endParaRPr>
          </a:p>
        </p:txBody>
      </p:sp>
      <p:pic>
        <p:nvPicPr>
          <p:cNvPr id="8194" name="Picture 2">
            <a:extLst>
              <a:ext uri="{FF2B5EF4-FFF2-40B4-BE49-F238E27FC236}">
                <a16:creationId xmlns:a16="http://schemas.microsoft.com/office/drawing/2014/main" id="{B87B223F-1DD0-9B0F-97B8-5EBE6BB43F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6177" y="2392507"/>
            <a:ext cx="4159121" cy="31172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13337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title"/>
          </p:nvPr>
        </p:nvSpPr>
        <p:spPr>
          <a:xfrm>
            <a:off x="147582" y="1481778"/>
            <a:ext cx="8767818" cy="398312"/>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nSpc>
                <a:spcPct val="90000"/>
              </a:lnSpc>
              <a:spcBef>
                <a:spcPts val="750"/>
              </a:spcBef>
              <a:defRPr/>
            </a:pPr>
            <a:r>
              <a:rPr lang="en-US" dirty="0">
                <a:ea typeface="Open Sans" panose="020B0606030504020204" pitchFamily="34" charset="0"/>
                <a:cs typeface="Open Sans" panose="020B0606030504020204" pitchFamily="34" charset="0"/>
              </a:rPr>
              <a:t>Thank you!</a:t>
            </a:r>
          </a:p>
        </p:txBody>
      </p:sp>
      <p:sp>
        <p:nvSpPr>
          <p:cNvPr id="13" name="TextBox 12">
            <a:extLst>
              <a:ext uri="{FF2B5EF4-FFF2-40B4-BE49-F238E27FC236}">
                <a16:creationId xmlns:a16="http://schemas.microsoft.com/office/drawing/2014/main" id="{C833F181-D319-9E26-D21E-33A9251CB7E1}"/>
              </a:ext>
            </a:extLst>
          </p:cNvPr>
          <p:cNvSpPr txBox="1"/>
          <p:nvPr/>
        </p:nvSpPr>
        <p:spPr>
          <a:xfrm>
            <a:off x="228601" y="5170897"/>
            <a:ext cx="5488733" cy="300082"/>
          </a:xfrm>
          <a:prstGeom prst="rect">
            <a:avLst/>
          </a:prstGeom>
          <a:noFill/>
        </p:spPr>
        <p:txBody>
          <a:bodyPr wrap="square" rtlCol="0">
            <a:spAutoFit/>
          </a:bodyPr>
          <a:lstStyle/>
          <a:p>
            <a:pPr defTabSz="685800"/>
            <a:r>
              <a:rPr lang="en-US" sz="1350" dirty="0">
                <a:solidFill>
                  <a:srgbClr val="000000"/>
                </a:solidFill>
                <a:latin typeface="Montserrat"/>
              </a:rPr>
              <a:t>USDA is an equal opportunity provider, employer, and lender. </a:t>
            </a:r>
          </a:p>
        </p:txBody>
      </p:sp>
      <p:sp>
        <p:nvSpPr>
          <p:cNvPr id="7" name="Content Placeholder 6">
            <a:extLst>
              <a:ext uri="{FF2B5EF4-FFF2-40B4-BE49-F238E27FC236}">
                <a16:creationId xmlns:a16="http://schemas.microsoft.com/office/drawing/2014/main" id="{75F84242-3328-C5EC-1955-22A95653FBD2}"/>
              </a:ext>
            </a:extLst>
          </p:cNvPr>
          <p:cNvSpPr>
            <a:spLocks noGrp="1"/>
          </p:cNvSpPr>
          <p:nvPr>
            <p:ph sz="quarter" idx="10"/>
          </p:nvPr>
        </p:nvSpPr>
        <p:spPr>
          <a:xfrm>
            <a:off x="1252330" y="2139398"/>
            <a:ext cx="6927574" cy="2773017"/>
          </a:xfrm>
        </p:spPr>
        <p:txBody>
          <a:bodyPr/>
          <a:lstStyle/>
          <a:p>
            <a:pPr marL="0" indent="0">
              <a:buNone/>
            </a:pPr>
            <a:r>
              <a:rPr lang="en-US" dirty="0">
                <a:solidFill>
                  <a:schemeClr val="accent5"/>
                </a:solidFill>
              </a:rPr>
              <a:t>For more information on Managing Soil Health, </a:t>
            </a:r>
          </a:p>
          <a:p>
            <a:pPr marL="0" indent="0">
              <a:buNone/>
            </a:pPr>
            <a:r>
              <a:rPr lang="en-US" dirty="0">
                <a:solidFill>
                  <a:schemeClr val="accent5"/>
                </a:solidFill>
              </a:rPr>
              <a:t>visit us here: </a:t>
            </a:r>
          </a:p>
          <a:p>
            <a:pPr marL="0" indent="0">
              <a:buNone/>
            </a:pPr>
            <a:endParaRPr lang="en-US" dirty="0">
              <a:solidFill>
                <a:schemeClr val="accent5"/>
              </a:solidFill>
            </a:endParaRPr>
          </a:p>
          <a:p>
            <a:pPr marL="0" indent="0" algn="ctr">
              <a:buNone/>
            </a:pPr>
            <a:r>
              <a:rPr lang="en-US" dirty="0">
                <a:solidFill>
                  <a:schemeClr val="accent1"/>
                </a:solidFill>
              </a:rPr>
              <a:t>https://www.nrcs.usda.gov/conservation-basics/natural-resource-concerns/soils/soil-health</a:t>
            </a:r>
          </a:p>
        </p:txBody>
      </p:sp>
    </p:spTree>
    <p:extLst>
      <p:ext uri="{BB962C8B-B14F-4D97-AF65-F5344CB8AC3E}">
        <p14:creationId xmlns:p14="http://schemas.microsoft.com/office/powerpoint/2010/main" val="1294573094"/>
      </p:ext>
    </p:extLst>
  </p:cSld>
  <p:clrMapOvr>
    <a:masterClrMapping/>
  </p:clrMapOvr>
  <p:extLst>
    <p:ext uri="{6950BFC3-D8DA-4A85-94F7-54DA5524770B}">
      <p188:commentRel xmlns:p188="http://schemas.microsoft.com/office/powerpoint/2018/8/main" r:id="rId2"/>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32158" y="1399216"/>
            <a:ext cx="4648200" cy="2614613"/>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349739" y="1178932"/>
            <a:ext cx="3696325" cy="4481794"/>
          </a:xfrm>
          <a:prstGeom prst="rect">
            <a:avLst/>
          </a:prstGeom>
          <a:solidFill>
            <a:schemeClr val="tx1"/>
          </a:solidFill>
          <a:ln w="22225">
            <a:solidFill>
              <a:schemeClr val="tx1">
                <a:alpha val="99000"/>
              </a:schemeClr>
            </a:solidFill>
          </a:ln>
        </p:spPr>
      </p:pic>
      <p:sp>
        <p:nvSpPr>
          <p:cNvPr id="4" name="TextBox 3"/>
          <p:cNvSpPr txBox="1"/>
          <p:nvPr/>
        </p:nvSpPr>
        <p:spPr>
          <a:xfrm>
            <a:off x="232159" y="4867598"/>
            <a:ext cx="5083076" cy="715581"/>
          </a:xfrm>
          <a:prstGeom prst="rect">
            <a:avLst/>
          </a:prstGeom>
          <a:noFill/>
        </p:spPr>
        <p:txBody>
          <a:bodyPr wrap="square" rtlCol="0">
            <a:spAutoFit/>
          </a:bodyPr>
          <a:lstStyle/>
          <a:p>
            <a:r>
              <a:rPr lang="en-US" sz="1350" dirty="0">
                <a:solidFill>
                  <a:prstClr val="black"/>
                </a:solidFill>
                <a:latin typeface="+mj-lt"/>
              </a:rPr>
              <a:t>Altieri M.A. The ecological role of biodiversity in agroecosystems. Agriculture, Ecosystems &amp; Environment 74: 19-31</a:t>
            </a:r>
          </a:p>
        </p:txBody>
      </p:sp>
      <p:cxnSp>
        <p:nvCxnSpPr>
          <p:cNvPr id="9" name="Straight Arrow Connector 8"/>
          <p:cNvCxnSpPr>
            <a:cxnSpLocks/>
          </p:cNvCxnSpPr>
          <p:nvPr/>
        </p:nvCxnSpPr>
        <p:spPr>
          <a:xfrm flipH="1" flipV="1">
            <a:off x="1272619" y="1691523"/>
            <a:ext cx="93928" cy="2014189"/>
          </a:xfrm>
          <a:prstGeom prst="straightConnector1">
            <a:avLst/>
          </a:prstGeom>
          <a:ln w="3492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A837F0C4-1ECA-9916-75C9-8DBE3695EBD1}"/>
              </a:ext>
            </a:extLst>
          </p:cNvPr>
          <p:cNvSpPr txBox="1"/>
          <p:nvPr/>
        </p:nvSpPr>
        <p:spPr>
          <a:xfrm>
            <a:off x="232158" y="3953981"/>
            <a:ext cx="3794262" cy="300082"/>
          </a:xfrm>
          <a:prstGeom prst="rect">
            <a:avLst/>
          </a:prstGeom>
          <a:noFill/>
        </p:spPr>
        <p:txBody>
          <a:bodyPr wrap="square" rtlCol="0">
            <a:spAutoFit/>
          </a:bodyPr>
          <a:lstStyle/>
          <a:p>
            <a:r>
              <a:rPr lang="en-US" sz="1350" dirty="0">
                <a:solidFill>
                  <a:prstClr val="black"/>
                </a:solidFill>
                <a:latin typeface="+mj-lt"/>
              </a:rPr>
              <a:t>Cover crop strip. Brendon Rockey, CO</a:t>
            </a:r>
          </a:p>
        </p:txBody>
      </p:sp>
    </p:spTree>
    <p:extLst>
      <p:ext uri="{BB962C8B-B14F-4D97-AF65-F5344CB8AC3E}">
        <p14:creationId xmlns:p14="http://schemas.microsoft.com/office/powerpoint/2010/main" val="1511401718"/>
      </p:ext>
    </p:extLst>
  </p:cSld>
  <p:clrMapOvr>
    <a:masterClrMapping/>
  </p:clrMapOvr>
  <mc:AlternateContent xmlns:mc="http://schemas.openxmlformats.org/markup-compatibility/2006">
    <mc:Choice xmlns:p14="http://schemas.microsoft.com/office/powerpoint/2010/main" Requires="p14">
      <p:transition spd="slow" p14:dur="2000" advTm="86794"/>
    </mc:Choice>
    <mc:Fallback>
      <p:transition spd="slow" advTm="86794"/>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3"/>
          </p:nvPr>
        </p:nvSpPr>
        <p:spPr>
          <a:xfrm>
            <a:off x="0" y="1146671"/>
            <a:ext cx="6549819" cy="398312"/>
          </a:xfrm>
        </p:spPr>
        <p:txBody>
          <a:bodyPr>
            <a:normAutofit/>
          </a:bodyPr>
          <a:lstStyle/>
          <a:p>
            <a:r>
              <a:rPr lang="en-US" sz="2100" dirty="0"/>
              <a:t>  Brendon Rockey, Alamoso, CO</a:t>
            </a:r>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86789" y="1501270"/>
            <a:ext cx="2311400" cy="1300163"/>
          </a:xfrm>
          <a:prstGeom prst="rect">
            <a:avLst/>
          </a:prstGeom>
          <a:ln w="19050">
            <a:solidFill>
              <a:schemeClr val="tx1"/>
            </a:solidFill>
          </a:ln>
        </p:spPr>
      </p:pic>
      <p:pic>
        <p:nvPicPr>
          <p:cNvPr id="7" name="Picture 6" descr="A bug carrying a white bug&#10;&#10;Description automatically generated">
            <a:extLst>
              <a:ext uri="{FF2B5EF4-FFF2-40B4-BE49-F238E27FC236}">
                <a16:creationId xmlns:a16="http://schemas.microsoft.com/office/drawing/2014/main" id="{69AB2A2D-2F7F-DFB2-5A0E-F6233700D3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2126" y="3313119"/>
            <a:ext cx="2482581" cy="1736863"/>
          </a:xfrm>
          <a:prstGeom prst="rect">
            <a:avLst/>
          </a:prstGeom>
        </p:spPr>
      </p:pic>
      <p:grpSp>
        <p:nvGrpSpPr>
          <p:cNvPr id="9" name="Group 8">
            <a:extLst>
              <a:ext uri="{FF2B5EF4-FFF2-40B4-BE49-F238E27FC236}">
                <a16:creationId xmlns:a16="http://schemas.microsoft.com/office/drawing/2014/main" id="{2A51E100-C12E-8640-0B7C-37261E3D44EC}"/>
              </a:ext>
            </a:extLst>
          </p:cNvPr>
          <p:cNvGrpSpPr/>
          <p:nvPr/>
        </p:nvGrpSpPr>
        <p:grpSpPr>
          <a:xfrm>
            <a:off x="409293" y="1501270"/>
            <a:ext cx="5594057" cy="4210059"/>
            <a:chOff x="-2145522" y="256020"/>
            <a:chExt cx="7458742" cy="5613412"/>
          </a:xfrm>
        </p:grpSpPr>
        <p:pic>
          <p:nvPicPr>
            <p:cNvPr id="6" name="Picture 5"/>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145522" y="256020"/>
              <a:ext cx="7458742" cy="5613412"/>
            </a:xfrm>
            <a:prstGeom prst="rect">
              <a:avLst/>
            </a:prstGeom>
            <a:ln w="22225">
              <a:solidFill>
                <a:schemeClr val="tx1"/>
              </a:solidFill>
            </a:ln>
          </p:spPr>
        </p:pic>
        <p:cxnSp>
          <p:nvCxnSpPr>
            <p:cNvPr id="8" name="Straight Arrow Connector 7"/>
            <p:cNvCxnSpPr>
              <a:cxnSpLocks/>
            </p:cNvCxnSpPr>
            <p:nvPr/>
          </p:nvCxnSpPr>
          <p:spPr>
            <a:xfrm flipV="1">
              <a:off x="1330036" y="5091545"/>
              <a:ext cx="253813" cy="529937"/>
            </a:xfrm>
            <a:prstGeom prst="straightConnector1">
              <a:avLst/>
            </a:prstGeom>
            <a:ln w="317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48619428"/>
      </p:ext>
    </p:extLst>
  </p:cSld>
  <p:clrMapOvr>
    <a:masterClrMapping/>
  </p:clrMapOvr>
  <mc:AlternateContent xmlns:mc="http://schemas.openxmlformats.org/markup-compatibility/2006">
    <mc:Choice xmlns:p14="http://schemas.microsoft.com/office/powerpoint/2010/main" Requires="p14">
      <p:transition spd="slow" p14:dur="2000" advTm="80912"/>
    </mc:Choice>
    <mc:Fallback>
      <p:transition spd="slow" advTm="80912"/>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0CE56B3C-D195-6FA2-80DC-26D8AF43F24F}"/>
              </a:ext>
            </a:extLst>
          </p:cNvPr>
          <p:cNvSpPr>
            <a:spLocks noGrp="1"/>
          </p:cNvSpPr>
          <p:nvPr>
            <p:ph type="body" sz="quarter" idx="13"/>
          </p:nvPr>
        </p:nvSpPr>
        <p:spPr>
          <a:xfrm>
            <a:off x="101439" y="2015074"/>
            <a:ext cx="5836941" cy="2827853"/>
          </a:xfrm>
        </p:spPr>
        <p:txBody>
          <a:bodyPr vert="horz" lIns="68580" tIns="34290" rIns="68580" bIns="34290" rtlCol="0" anchor="t">
            <a:noAutofit/>
          </a:bodyPr>
          <a:lstStyle/>
          <a:p>
            <a:r>
              <a:rPr lang="en-US" sz="1425" b="0" dirty="0">
                <a:solidFill>
                  <a:schemeClr val="tx1"/>
                </a:solidFill>
                <a:cs typeface="Calibri"/>
              </a:rPr>
              <a:t>Specific cover crops selected to release exudates to signal Nematode egg hatch</a:t>
            </a:r>
          </a:p>
          <a:p>
            <a:r>
              <a:rPr lang="en-US" sz="1425" b="0" dirty="0">
                <a:solidFill>
                  <a:schemeClr val="tx1"/>
                </a:solidFill>
                <a:ea typeface="Roboto"/>
                <a:cs typeface="Roboto"/>
              </a:rPr>
              <a:t>CONCORDE oil radish stimulates SBCN cysts containing hundreds of eggs, to develop but prevents the nematodes from completing their life cycle.</a:t>
            </a:r>
          </a:p>
          <a:p>
            <a:endParaRPr lang="en-US" sz="1425" b="0" dirty="0">
              <a:solidFill>
                <a:schemeClr val="tx1"/>
              </a:solidFill>
              <a:ea typeface="Roboto"/>
              <a:cs typeface="Roboto"/>
            </a:endParaRPr>
          </a:p>
          <a:p>
            <a:r>
              <a:rPr lang="en-US" sz="1425" b="0" dirty="0">
                <a:solidFill>
                  <a:schemeClr val="tx1"/>
                </a:solidFill>
                <a:ea typeface="+mn-lt"/>
                <a:cs typeface="+mn-lt"/>
              </a:rPr>
              <a:t>RESISTANCE Our cover crops provide no nutrition for nematodes. While this has no impact on plant health (or the benefits to your field) it reduces or eliminates nematode reproduction, dramatically lowering nematode counts. TRAP CROP The “trap” is set by stimulating the SBCN eggs and larvae present in the soil to develop without being able to complete their life cycle in what it perceived to be a host plant — but isn’t.</a:t>
            </a:r>
            <a:endParaRPr lang="en-US" sz="1425" b="0" dirty="0">
              <a:solidFill>
                <a:schemeClr val="tx1"/>
              </a:solidFill>
              <a:ea typeface="Roboto"/>
              <a:cs typeface="Roboto"/>
            </a:endParaRPr>
          </a:p>
        </p:txBody>
      </p:sp>
      <p:sp>
        <p:nvSpPr>
          <p:cNvPr id="2" name="Title 1"/>
          <p:cNvSpPr>
            <a:spLocks noGrp="1"/>
          </p:cNvSpPr>
          <p:nvPr>
            <p:ph type="title" idx="4294967295"/>
          </p:nvPr>
        </p:nvSpPr>
        <p:spPr>
          <a:xfrm>
            <a:off x="0" y="1189975"/>
            <a:ext cx="5603298" cy="1269506"/>
          </a:xfrm>
        </p:spPr>
        <p:txBody>
          <a:bodyPr/>
          <a:lstStyle/>
          <a:p>
            <a:r>
              <a:rPr lang="en-US" sz="2400" b="1" dirty="0">
                <a:solidFill>
                  <a:schemeClr val="accent4"/>
                </a:solidFill>
                <a:cs typeface="Calibri Light"/>
              </a:rPr>
              <a:t>Selected Cover Crops Trap Sugar Beet Cyst Nematode (SBCN)</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60185" y="3390625"/>
            <a:ext cx="2820800" cy="2115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73463" y="1189976"/>
            <a:ext cx="2822330" cy="2111181"/>
          </a:xfrm>
          <a:prstGeom prst="rect">
            <a:avLst/>
          </a:prstGeom>
        </p:spPr>
      </p:pic>
      <p:sp>
        <p:nvSpPr>
          <p:cNvPr id="8" name="TextBox 7">
            <a:extLst>
              <a:ext uri="{FF2B5EF4-FFF2-40B4-BE49-F238E27FC236}">
                <a16:creationId xmlns:a16="http://schemas.microsoft.com/office/drawing/2014/main" id="{CC15A93B-919D-536C-BB01-54184149024A}"/>
              </a:ext>
            </a:extLst>
          </p:cNvPr>
          <p:cNvSpPr txBox="1"/>
          <p:nvPr/>
        </p:nvSpPr>
        <p:spPr>
          <a:xfrm>
            <a:off x="298954" y="5229226"/>
            <a:ext cx="4273046" cy="27699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350" i="1" dirty="0">
                <a:cs typeface="Calibri"/>
              </a:rPr>
              <a:t>Allied Seed Variety Product Guide 2017</a:t>
            </a:r>
            <a:endParaRPr lang="en-US" sz="1350" i="1" dirty="0"/>
          </a:p>
        </p:txBody>
      </p:sp>
      <p:sp>
        <p:nvSpPr>
          <p:cNvPr id="9" name="TextBox 8">
            <a:extLst>
              <a:ext uri="{FF2B5EF4-FFF2-40B4-BE49-F238E27FC236}">
                <a16:creationId xmlns:a16="http://schemas.microsoft.com/office/drawing/2014/main" id="{25054E91-BE21-F207-E99F-4D9903F0091E}"/>
              </a:ext>
            </a:extLst>
          </p:cNvPr>
          <p:cNvSpPr txBox="1"/>
          <p:nvPr/>
        </p:nvSpPr>
        <p:spPr>
          <a:xfrm>
            <a:off x="6260185" y="5506225"/>
            <a:ext cx="1549796" cy="20774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900" dirty="0">
                <a:cs typeface="Calibri"/>
              </a:rPr>
              <a:t>Photos: M. Winger</a:t>
            </a:r>
            <a:endParaRPr lang="en-US" sz="900" dirty="0"/>
          </a:p>
        </p:txBody>
      </p:sp>
    </p:spTree>
    <p:extLst>
      <p:ext uri="{BB962C8B-B14F-4D97-AF65-F5344CB8AC3E}">
        <p14:creationId xmlns:p14="http://schemas.microsoft.com/office/powerpoint/2010/main" val="877838600"/>
      </p:ext>
    </p:extLst>
  </p:cSld>
  <p:clrMapOvr>
    <a:masterClrMapping/>
  </p:clrMapOvr>
  <mc:AlternateContent xmlns:mc="http://schemas.openxmlformats.org/markup-compatibility/2006">
    <mc:Choice xmlns:p14="http://schemas.microsoft.com/office/powerpoint/2010/main" Requires="p14">
      <p:transition spd="slow" p14:dur="2000" advTm="57238"/>
    </mc:Choice>
    <mc:Fallback>
      <p:transition spd="slow" advTm="57238"/>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90575" y="2226671"/>
            <a:ext cx="5877860" cy="3305007"/>
          </a:xfrm>
          <a:prstGeom prst="rect">
            <a:avLst/>
          </a:prstGeom>
        </p:spPr>
      </p:pic>
      <p:sp>
        <p:nvSpPr>
          <p:cNvPr id="11" name="Text Placeholder 10">
            <a:extLst>
              <a:ext uri="{FF2B5EF4-FFF2-40B4-BE49-F238E27FC236}">
                <a16:creationId xmlns:a16="http://schemas.microsoft.com/office/drawing/2014/main" id="{A12D3E25-D228-DC05-1D5D-EF9893BFCCD3}"/>
              </a:ext>
            </a:extLst>
          </p:cNvPr>
          <p:cNvSpPr>
            <a:spLocks noGrp="1"/>
          </p:cNvSpPr>
          <p:nvPr>
            <p:ph type="body" sz="quarter" idx="13"/>
          </p:nvPr>
        </p:nvSpPr>
        <p:spPr>
          <a:xfrm>
            <a:off x="0" y="1148759"/>
            <a:ext cx="8915887" cy="1321679"/>
          </a:xfrm>
        </p:spPr>
        <p:txBody>
          <a:bodyPr/>
          <a:lstStyle/>
          <a:p>
            <a:r>
              <a:rPr lang="en-US" sz="2400" dirty="0" err="1"/>
              <a:t>Biofumigation</a:t>
            </a:r>
            <a:br>
              <a:rPr lang="en-US" dirty="0"/>
            </a:br>
            <a:r>
              <a:rPr lang="en-US" sz="1800" b="0" i="1" dirty="0"/>
              <a:t>white mustard, oriental mustard, pacific gold</a:t>
            </a:r>
          </a:p>
        </p:txBody>
      </p:sp>
      <p:sp>
        <p:nvSpPr>
          <p:cNvPr id="5" name="TextBox 4"/>
          <p:cNvSpPr txBox="1"/>
          <p:nvPr/>
        </p:nvSpPr>
        <p:spPr>
          <a:xfrm>
            <a:off x="5295240" y="5323928"/>
            <a:ext cx="2171700" cy="230832"/>
          </a:xfrm>
          <a:prstGeom prst="rect">
            <a:avLst/>
          </a:prstGeom>
          <a:noFill/>
        </p:spPr>
        <p:txBody>
          <a:bodyPr wrap="square" rtlCol="0">
            <a:spAutoFit/>
          </a:bodyPr>
          <a:lstStyle/>
          <a:p>
            <a:r>
              <a:rPr lang="en-US" sz="900" dirty="0">
                <a:solidFill>
                  <a:prstClr val="white"/>
                </a:solidFill>
                <a:latin typeface="Calibri" panose="020F0502020204030204"/>
              </a:rPr>
              <a:t>Photo: Andy McGuire, WSU</a:t>
            </a:r>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90128" y="1976761"/>
            <a:ext cx="3581400" cy="2686050"/>
          </a:xfrm>
          <a:prstGeom prst="rect">
            <a:avLst/>
          </a:prstGeom>
        </p:spPr>
      </p:pic>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04345" y="1298443"/>
            <a:ext cx="3333470" cy="2500103"/>
          </a:xfrm>
          <a:prstGeom prst="rect">
            <a:avLst/>
          </a:prstGeom>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4559" y="2067919"/>
            <a:ext cx="2655816" cy="3541088"/>
          </a:xfrm>
          <a:prstGeom prst="rect">
            <a:avLst/>
          </a:prstGeom>
        </p:spPr>
      </p:pic>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32704" y="1481778"/>
            <a:ext cx="2539146" cy="1904360"/>
          </a:xfrm>
          <a:prstGeom prst="rect">
            <a:avLst/>
          </a:prstGeom>
        </p:spPr>
      </p:pic>
      <p:grpSp>
        <p:nvGrpSpPr>
          <p:cNvPr id="12" name="Group 11">
            <a:extLst>
              <a:ext uri="{FF2B5EF4-FFF2-40B4-BE49-F238E27FC236}">
                <a16:creationId xmlns:a16="http://schemas.microsoft.com/office/drawing/2014/main" id="{EB136C27-296B-F5E0-9EB4-4638595BCF63}"/>
              </a:ext>
            </a:extLst>
          </p:cNvPr>
          <p:cNvGrpSpPr/>
          <p:nvPr/>
        </p:nvGrpSpPr>
        <p:grpSpPr>
          <a:xfrm>
            <a:off x="5485500" y="3000081"/>
            <a:ext cx="3452797" cy="2589598"/>
            <a:chOff x="7314000" y="2857108"/>
            <a:chExt cx="4603729" cy="3452797"/>
          </a:xfrm>
        </p:grpSpPr>
        <p:pic>
          <p:nvPicPr>
            <p:cNvPr id="7" name="Picture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314000" y="2857108"/>
              <a:ext cx="4603729" cy="3452797"/>
            </a:xfrm>
            <a:prstGeom prst="rect">
              <a:avLst/>
            </a:prstGeom>
          </p:spPr>
        </p:pic>
        <p:sp>
          <p:nvSpPr>
            <p:cNvPr id="10" name="TextBox 9"/>
            <p:cNvSpPr txBox="1"/>
            <p:nvPr/>
          </p:nvSpPr>
          <p:spPr>
            <a:xfrm>
              <a:off x="7314000" y="2889085"/>
              <a:ext cx="4038600" cy="677108"/>
            </a:xfrm>
            <a:prstGeom prst="rect">
              <a:avLst/>
            </a:prstGeom>
            <a:noFill/>
          </p:spPr>
          <p:txBody>
            <a:bodyPr wrap="square" rtlCol="0">
              <a:spAutoFit/>
            </a:bodyPr>
            <a:lstStyle/>
            <a:p>
              <a:r>
                <a:rPr lang="en-US" sz="1350" dirty="0">
                  <a:solidFill>
                    <a:prstClr val="black"/>
                  </a:solidFill>
                  <a:latin typeface="Calibri" panose="020F0502020204030204"/>
                </a:rPr>
                <a:t>Nematode Resistant Cover crops</a:t>
              </a:r>
            </a:p>
            <a:p>
              <a:r>
                <a:rPr lang="en-US" sz="1350" dirty="0">
                  <a:solidFill>
                    <a:prstClr val="black"/>
                  </a:solidFill>
                  <a:latin typeface="Calibri" panose="020F0502020204030204"/>
                </a:rPr>
                <a:t>Radish varieties</a:t>
              </a:r>
            </a:p>
          </p:txBody>
        </p:sp>
      </p:grpSp>
    </p:spTree>
    <p:custDataLst>
      <p:tags r:id="rId1"/>
    </p:custDataLst>
    <p:extLst>
      <p:ext uri="{BB962C8B-B14F-4D97-AF65-F5344CB8AC3E}">
        <p14:creationId xmlns:p14="http://schemas.microsoft.com/office/powerpoint/2010/main" val="4033973492"/>
      </p:ext>
    </p:extLst>
  </p:cSld>
  <p:clrMapOvr>
    <a:masterClrMapping/>
  </p:clrMapOvr>
  <mc:AlternateContent xmlns:mc="http://schemas.openxmlformats.org/markup-compatibility/2006">
    <mc:Choice xmlns:p14="http://schemas.microsoft.com/office/powerpoint/2010/main" Requires="p14">
      <p:transition spd="slow" p14:dur="2000" advTm="122295"/>
    </mc:Choice>
    <mc:Fallback>
      <p:transition spd="slow" advTm="12229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circle(in)">
                                      <p:cBhvr>
                                        <p:cTn id="28"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5BA319C-C38D-D765-4725-05DFC289BC79}"/>
              </a:ext>
            </a:extLst>
          </p:cNvPr>
          <p:cNvSpPr>
            <a:spLocks noGrp="1"/>
          </p:cNvSpPr>
          <p:nvPr>
            <p:ph type="body" sz="quarter" idx="13"/>
          </p:nvPr>
        </p:nvSpPr>
        <p:spPr>
          <a:xfrm>
            <a:off x="25183" y="1141331"/>
            <a:ext cx="8996417" cy="398312"/>
          </a:xfrm>
        </p:spPr>
        <p:txBody>
          <a:bodyPr/>
          <a:lstStyle/>
          <a:p>
            <a:r>
              <a:rPr lang="en-US" dirty="0"/>
              <a:t>Cover crop Mixes for </a:t>
            </a:r>
            <a:r>
              <a:rPr lang="en-US" dirty="0" err="1"/>
              <a:t>Sugarbeet</a:t>
            </a:r>
            <a:r>
              <a:rPr lang="en-US" dirty="0"/>
              <a:t> Cyst &amp; Columbia Root Knot Nematodes</a:t>
            </a:r>
          </a:p>
        </p:txBody>
      </p:sp>
      <p:pic>
        <p:nvPicPr>
          <p:cNvPr id="4" name="Content Placeholder 3">
            <a:extLst>
              <a:ext uri="{FF2B5EF4-FFF2-40B4-BE49-F238E27FC236}">
                <a16:creationId xmlns:a16="http://schemas.microsoft.com/office/drawing/2014/main" id="{F45A0407-8C7E-8BD8-EFA4-806B13BF02B5}"/>
              </a:ext>
            </a:extLst>
          </p:cNvPr>
          <p:cNvPicPr>
            <a:picLocks noGrp="1" noChangeAspect="1"/>
          </p:cNvPicPr>
          <p:nvPr>
            <p:ph idx="4294967295"/>
          </p:nvPr>
        </p:nvPicPr>
        <p:blipFill>
          <a:blip r:embed="rId3"/>
          <a:stretch>
            <a:fillRect/>
          </a:stretch>
        </p:blipFill>
        <p:spPr>
          <a:xfrm>
            <a:off x="222734" y="2533830"/>
            <a:ext cx="4276725" cy="1443038"/>
          </a:xfrm>
          <a:prstGeom prst="rect">
            <a:avLst/>
          </a:prstGeom>
        </p:spPr>
      </p:pic>
      <p:pic>
        <p:nvPicPr>
          <p:cNvPr id="5" name="Picture 4">
            <a:extLst>
              <a:ext uri="{FF2B5EF4-FFF2-40B4-BE49-F238E27FC236}">
                <a16:creationId xmlns:a16="http://schemas.microsoft.com/office/drawing/2014/main" id="{1C5E8E2F-489B-9CFE-6681-296603CAD155}"/>
              </a:ext>
            </a:extLst>
          </p:cNvPr>
          <p:cNvPicPr>
            <a:picLocks noChangeAspect="1"/>
          </p:cNvPicPr>
          <p:nvPr/>
        </p:nvPicPr>
        <p:blipFill>
          <a:blip r:embed="rId4"/>
          <a:stretch>
            <a:fillRect/>
          </a:stretch>
        </p:blipFill>
        <p:spPr>
          <a:xfrm>
            <a:off x="4759812" y="2554460"/>
            <a:ext cx="4068828" cy="1229426"/>
          </a:xfrm>
          <a:prstGeom prst="rect">
            <a:avLst/>
          </a:prstGeom>
        </p:spPr>
      </p:pic>
      <p:sp>
        <p:nvSpPr>
          <p:cNvPr id="6" name="TextBox 5">
            <a:extLst>
              <a:ext uri="{FF2B5EF4-FFF2-40B4-BE49-F238E27FC236}">
                <a16:creationId xmlns:a16="http://schemas.microsoft.com/office/drawing/2014/main" id="{4520B09E-6C8E-9368-B6A7-B25C65ED3972}"/>
              </a:ext>
            </a:extLst>
          </p:cNvPr>
          <p:cNvSpPr txBox="1"/>
          <p:nvPr/>
        </p:nvSpPr>
        <p:spPr>
          <a:xfrm>
            <a:off x="178823" y="2078896"/>
            <a:ext cx="4234296" cy="507831"/>
          </a:xfrm>
          <a:prstGeom prst="rect">
            <a:avLst/>
          </a:prstGeom>
          <a:noFill/>
        </p:spPr>
        <p:txBody>
          <a:bodyPr wrap="square" rtlCol="0">
            <a:spAutoFit/>
          </a:bodyPr>
          <a:lstStyle/>
          <a:p>
            <a:r>
              <a:rPr lang="en-US" sz="1350" dirty="0"/>
              <a:t>Table 1. Cover crops to reduce Sugarbeet Cyst Nematode</a:t>
            </a:r>
          </a:p>
        </p:txBody>
      </p:sp>
      <p:sp>
        <p:nvSpPr>
          <p:cNvPr id="7" name="TextBox 6">
            <a:extLst>
              <a:ext uri="{FF2B5EF4-FFF2-40B4-BE49-F238E27FC236}">
                <a16:creationId xmlns:a16="http://schemas.microsoft.com/office/drawing/2014/main" id="{EF41C827-BE86-F3FF-D853-F1B41F77DFB6}"/>
              </a:ext>
            </a:extLst>
          </p:cNvPr>
          <p:cNvSpPr txBox="1"/>
          <p:nvPr/>
        </p:nvSpPr>
        <p:spPr>
          <a:xfrm>
            <a:off x="4730881" y="2078896"/>
            <a:ext cx="4495451" cy="507831"/>
          </a:xfrm>
          <a:prstGeom prst="rect">
            <a:avLst/>
          </a:prstGeom>
          <a:noFill/>
        </p:spPr>
        <p:txBody>
          <a:bodyPr wrap="square" rtlCol="0">
            <a:spAutoFit/>
          </a:bodyPr>
          <a:lstStyle/>
          <a:p>
            <a:r>
              <a:rPr lang="en-US" sz="1350" dirty="0"/>
              <a:t>Table 2. Cover crops to reduce Columbia Root Knot Nematode</a:t>
            </a:r>
          </a:p>
        </p:txBody>
      </p:sp>
      <p:sp>
        <p:nvSpPr>
          <p:cNvPr id="8" name="TextBox 7">
            <a:extLst>
              <a:ext uri="{FF2B5EF4-FFF2-40B4-BE49-F238E27FC236}">
                <a16:creationId xmlns:a16="http://schemas.microsoft.com/office/drawing/2014/main" id="{07FE587A-0C7B-B7DF-F84B-1AB5254757FD}"/>
              </a:ext>
            </a:extLst>
          </p:cNvPr>
          <p:cNvSpPr txBox="1"/>
          <p:nvPr/>
        </p:nvSpPr>
        <p:spPr>
          <a:xfrm>
            <a:off x="556108" y="4019042"/>
            <a:ext cx="3943351" cy="1731243"/>
          </a:xfrm>
          <a:prstGeom prst="rect">
            <a:avLst/>
          </a:prstGeom>
          <a:noFill/>
        </p:spPr>
        <p:txBody>
          <a:bodyPr wrap="square" lIns="68580" tIns="34290" rIns="68580" bIns="34290" rtlCol="0" anchor="t">
            <a:spAutoFit/>
          </a:bodyPr>
          <a:lstStyle/>
          <a:p>
            <a:r>
              <a:rPr lang="en-US" sz="1350" dirty="0">
                <a:latin typeface="Calibri"/>
                <a:ea typeface="Calibri"/>
                <a:cs typeface="Times New Roman"/>
              </a:rPr>
              <a:t>CONCORDE radish and MASTER mustard reduce significantly the </a:t>
            </a:r>
            <a:r>
              <a:rPr lang="en-US" sz="1350" dirty="0" err="1">
                <a:latin typeface="Calibri"/>
                <a:ea typeface="Calibri"/>
                <a:cs typeface="Times New Roman"/>
              </a:rPr>
              <a:t>sugarbeet</a:t>
            </a:r>
            <a:r>
              <a:rPr lang="en-US" sz="1350" dirty="0">
                <a:latin typeface="Calibri"/>
                <a:ea typeface="Calibri"/>
                <a:cs typeface="Times New Roman"/>
              </a:rPr>
              <a:t> cyst nematodes (SBCN).  ANGELIA phacelia is neutral (no increase in populations and insignificant decrease in pops) along with berseem, flax and common vetch.  The PRATEX oats will not affect SBCN either way, but they will decrease Stubby Root Nematode and Root Lesion Nematodes.  </a:t>
            </a:r>
          </a:p>
        </p:txBody>
      </p:sp>
      <p:sp>
        <p:nvSpPr>
          <p:cNvPr id="12" name="TextBox 11">
            <a:extLst>
              <a:ext uri="{FF2B5EF4-FFF2-40B4-BE49-F238E27FC236}">
                <a16:creationId xmlns:a16="http://schemas.microsoft.com/office/drawing/2014/main" id="{3C5340EE-F810-A5C9-D6A0-E3DDFB319718}"/>
              </a:ext>
            </a:extLst>
          </p:cNvPr>
          <p:cNvSpPr txBox="1"/>
          <p:nvPr/>
        </p:nvSpPr>
        <p:spPr>
          <a:xfrm>
            <a:off x="4964258" y="3985426"/>
            <a:ext cx="3659937" cy="1754326"/>
          </a:xfrm>
          <a:prstGeom prst="rect">
            <a:avLst/>
          </a:prstGeom>
          <a:noFill/>
        </p:spPr>
        <p:txBody>
          <a:bodyPr wrap="square" rtlCol="0">
            <a:spAutoFit/>
          </a:bodyPr>
          <a:lstStyle/>
          <a:p>
            <a:r>
              <a:rPr lang="en-US" sz="1350" dirty="0">
                <a:latin typeface="Calibri" panose="020F0502020204030204" pitchFamily="34" charset="0"/>
                <a:ea typeface="Calibri" panose="020F0502020204030204" pitchFamily="34" charset="0"/>
                <a:cs typeface="Times New Roman" panose="02020603050405020304" pitchFamily="18" charset="0"/>
              </a:rPr>
              <a:t>CONTROL radish, MASTER mustard, common vetch and flax all will reduce Columbia Root Knot Nematode (CRKN).  CONTROL radish will have the biggest reduction.  The PRATEX oat are neutral towards CRKN but again, they reduce Stubby Root and Root Lesion.  Stubby Root is the vector for Tabaco Rattle Virus which leads to Corky Ring Spot in spuds.  </a:t>
            </a:r>
            <a:endParaRPr lang="en-US" sz="1350" dirty="0"/>
          </a:p>
        </p:txBody>
      </p:sp>
    </p:spTree>
    <p:extLst>
      <p:ext uri="{BB962C8B-B14F-4D97-AF65-F5344CB8AC3E}">
        <p14:creationId xmlns:p14="http://schemas.microsoft.com/office/powerpoint/2010/main" val="20781930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3604EE2-3EF9-2773-9DC0-47ADC0EE1A23}"/>
              </a:ext>
            </a:extLst>
          </p:cNvPr>
          <p:cNvSpPr txBox="1"/>
          <p:nvPr/>
        </p:nvSpPr>
        <p:spPr>
          <a:xfrm>
            <a:off x="7905458" y="5654501"/>
            <a:ext cx="1311965" cy="507831"/>
          </a:xfrm>
          <a:prstGeom prst="rect">
            <a:avLst/>
          </a:prstGeom>
          <a:noFill/>
        </p:spPr>
        <p:txBody>
          <a:bodyPr wrap="square" rtlCol="0">
            <a:spAutoFit/>
          </a:bodyPr>
          <a:lstStyle/>
          <a:p>
            <a:r>
              <a:rPr lang="en-US" sz="900" dirty="0"/>
              <a:t>University of Idaho, Unpublished data, 2016</a:t>
            </a:r>
          </a:p>
        </p:txBody>
      </p:sp>
      <p:pic>
        <p:nvPicPr>
          <p:cNvPr id="10" name="Content Placeholder 9">
            <a:extLst>
              <a:ext uri="{FF2B5EF4-FFF2-40B4-BE49-F238E27FC236}">
                <a16:creationId xmlns:a16="http://schemas.microsoft.com/office/drawing/2014/main" id="{E7DE5594-6EBB-B194-3B7F-71D0752E0F51}"/>
              </a:ext>
            </a:extLst>
          </p:cNvPr>
          <p:cNvPicPr>
            <a:picLocks noGrp="1" noChangeAspect="1"/>
          </p:cNvPicPr>
          <p:nvPr>
            <p:ph idx="4294967295"/>
          </p:nvPr>
        </p:nvPicPr>
        <p:blipFill>
          <a:blip r:embed="rId3"/>
          <a:stretch>
            <a:fillRect/>
          </a:stretch>
        </p:blipFill>
        <p:spPr>
          <a:xfrm>
            <a:off x="4437460" y="1452562"/>
            <a:ext cx="4706540" cy="2986088"/>
          </a:xfrm>
          <a:ln>
            <a:solidFill>
              <a:schemeClr val="tx1"/>
            </a:solidFill>
          </a:ln>
        </p:spPr>
      </p:pic>
      <p:pic>
        <p:nvPicPr>
          <p:cNvPr id="12" name="Picture 11">
            <a:extLst>
              <a:ext uri="{FF2B5EF4-FFF2-40B4-BE49-F238E27FC236}">
                <a16:creationId xmlns:a16="http://schemas.microsoft.com/office/drawing/2014/main" id="{C6FD1851-C2D3-27BD-A8E3-535BA7233542}"/>
              </a:ext>
            </a:extLst>
          </p:cNvPr>
          <p:cNvPicPr>
            <a:picLocks noChangeAspect="1"/>
          </p:cNvPicPr>
          <p:nvPr/>
        </p:nvPicPr>
        <p:blipFill>
          <a:blip r:embed="rId4"/>
          <a:stretch>
            <a:fillRect/>
          </a:stretch>
        </p:blipFill>
        <p:spPr>
          <a:xfrm>
            <a:off x="46812" y="1452563"/>
            <a:ext cx="4344040" cy="2434084"/>
          </a:xfrm>
          <a:prstGeom prst="rect">
            <a:avLst/>
          </a:prstGeom>
          <a:ln>
            <a:solidFill>
              <a:schemeClr val="tx1"/>
            </a:solidFill>
          </a:ln>
        </p:spPr>
      </p:pic>
      <p:sp>
        <p:nvSpPr>
          <p:cNvPr id="2" name="TextBox 1">
            <a:extLst>
              <a:ext uri="{FF2B5EF4-FFF2-40B4-BE49-F238E27FC236}">
                <a16:creationId xmlns:a16="http://schemas.microsoft.com/office/drawing/2014/main" id="{A8DB3FB5-07C7-7D02-7C18-F6F4B9C9200B}"/>
              </a:ext>
            </a:extLst>
          </p:cNvPr>
          <p:cNvSpPr txBox="1"/>
          <p:nvPr/>
        </p:nvSpPr>
        <p:spPr>
          <a:xfrm>
            <a:off x="88593" y="3948727"/>
            <a:ext cx="3358774" cy="27699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350" dirty="0">
                <a:cs typeface="Calibri"/>
              </a:rPr>
              <a:t>Sugar beet Cyst Nematode (SBCN)</a:t>
            </a:r>
            <a:endParaRPr lang="en-US" sz="1350" dirty="0"/>
          </a:p>
        </p:txBody>
      </p:sp>
      <p:sp>
        <p:nvSpPr>
          <p:cNvPr id="3" name="TextBox 2">
            <a:extLst>
              <a:ext uri="{FF2B5EF4-FFF2-40B4-BE49-F238E27FC236}">
                <a16:creationId xmlns:a16="http://schemas.microsoft.com/office/drawing/2014/main" id="{B9A98C39-14E5-6C3F-7F72-1004E2DA5399}"/>
              </a:ext>
            </a:extLst>
          </p:cNvPr>
          <p:cNvSpPr txBox="1"/>
          <p:nvPr/>
        </p:nvSpPr>
        <p:spPr>
          <a:xfrm>
            <a:off x="5076824" y="4225726"/>
            <a:ext cx="3695700" cy="27699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350" dirty="0">
                <a:cs typeface="Calibri"/>
              </a:rPr>
              <a:t>Columbia Root Knot Nematode (CRKN)</a:t>
            </a:r>
            <a:endParaRPr lang="en-US" sz="1350" dirty="0"/>
          </a:p>
        </p:txBody>
      </p:sp>
      <p:pic>
        <p:nvPicPr>
          <p:cNvPr id="1026" name="Picture 2">
            <a:extLst>
              <a:ext uri="{FF2B5EF4-FFF2-40B4-BE49-F238E27FC236}">
                <a16:creationId xmlns:a16="http://schemas.microsoft.com/office/drawing/2014/main" id="{9E24BB32-0A98-BEA5-A6EF-28CD60BB823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4853" y="1452563"/>
            <a:ext cx="4291753" cy="272754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BAF12406-14E9-21E5-ADBA-4EB8012F42E8}"/>
              </a:ext>
            </a:extLst>
          </p:cNvPr>
          <p:cNvPicPr>
            <a:picLocks noChangeAspect="1"/>
          </p:cNvPicPr>
          <p:nvPr/>
        </p:nvPicPr>
        <p:blipFill>
          <a:blip r:embed="rId6"/>
          <a:stretch>
            <a:fillRect/>
          </a:stretch>
        </p:blipFill>
        <p:spPr>
          <a:xfrm>
            <a:off x="3493824" y="3407971"/>
            <a:ext cx="1311965" cy="2319904"/>
          </a:xfrm>
          <a:prstGeom prst="rect">
            <a:avLst/>
          </a:prstGeom>
        </p:spPr>
      </p:pic>
    </p:spTree>
    <p:extLst>
      <p:ext uri="{BB962C8B-B14F-4D97-AF65-F5344CB8AC3E}">
        <p14:creationId xmlns:p14="http://schemas.microsoft.com/office/powerpoint/2010/main" val="22031609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97600CC-A155-8DB7-49CB-57E2B21971F8}"/>
              </a:ext>
            </a:extLst>
          </p:cNvPr>
          <p:cNvPicPr>
            <a:picLocks noChangeAspect="1"/>
          </p:cNvPicPr>
          <p:nvPr/>
        </p:nvPicPr>
        <p:blipFill>
          <a:blip r:embed="rId3"/>
          <a:stretch>
            <a:fillRect/>
          </a:stretch>
        </p:blipFill>
        <p:spPr>
          <a:xfrm rot="5400000">
            <a:off x="5976535" y="2560853"/>
            <a:ext cx="3496805" cy="2627447"/>
          </a:xfrm>
          <a:prstGeom prst="rect">
            <a:avLst/>
          </a:prstGeom>
        </p:spPr>
      </p:pic>
      <p:sp>
        <p:nvSpPr>
          <p:cNvPr id="5" name="TextBox 4">
            <a:extLst>
              <a:ext uri="{FF2B5EF4-FFF2-40B4-BE49-F238E27FC236}">
                <a16:creationId xmlns:a16="http://schemas.microsoft.com/office/drawing/2014/main" id="{0094E594-E30E-591C-D55E-6B9E2060869C}"/>
              </a:ext>
            </a:extLst>
          </p:cNvPr>
          <p:cNvSpPr txBox="1"/>
          <p:nvPr/>
        </p:nvSpPr>
        <p:spPr>
          <a:xfrm>
            <a:off x="3951584" y="5316247"/>
            <a:ext cx="2459630" cy="39241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050" dirty="0">
                <a:cs typeface="Calibri"/>
              </a:rPr>
              <a:t>Lady beetle eating from extra-floral Nectar gland. </a:t>
            </a:r>
            <a:r>
              <a:rPr lang="en-US" sz="900" dirty="0">
                <a:cs typeface="Calibri"/>
              </a:rPr>
              <a:t>Photo: M. Winger</a:t>
            </a:r>
            <a:endParaRPr lang="en-US" sz="900" dirty="0"/>
          </a:p>
        </p:txBody>
      </p:sp>
      <p:sp>
        <p:nvSpPr>
          <p:cNvPr id="7" name="Text Placeholder 6">
            <a:extLst>
              <a:ext uri="{FF2B5EF4-FFF2-40B4-BE49-F238E27FC236}">
                <a16:creationId xmlns:a16="http://schemas.microsoft.com/office/drawing/2014/main" id="{C198EB51-E0C3-A0E9-5AE5-F32AFB9BE34F}"/>
              </a:ext>
            </a:extLst>
          </p:cNvPr>
          <p:cNvSpPr>
            <a:spLocks noGrp="1"/>
          </p:cNvSpPr>
          <p:nvPr>
            <p:ph type="body" sz="quarter" idx="13"/>
          </p:nvPr>
        </p:nvSpPr>
        <p:spPr>
          <a:xfrm>
            <a:off x="126461" y="1274029"/>
            <a:ext cx="8891078" cy="398312"/>
          </a:xfrm>
        </p:spPr>
        <p:txBody>
          <a:bodyPr/>
          <a:lstStyle/>
          <a:p>
            <a:r>
              <a:rPr lang="en-US" sz="2400" dirty="0"/>
              <a:t>Cover Cropping for Pollinators and Beneficial Insects. SARE​</a:t>
            </a:r>
            <a:br>
              <a:rPr lang="en-US" sz="2400" dirty="0"/>
            </a:br>
            <a:endParaRPr lang="en-US" sz="2400" dirty="0"/>
          </a:p>
        </p:txBody>
      </p:sp>
      <p:sp>
        <p:nvSpPr>
          <p:cNvPr id="8" name="Content Placeholder 2">
            <a:extLst>
              <a:ext uri="{FF2B5EF4-FFF2-40B4-BE49-F238E27FC236}">
                <a16:creationId xmlns:a16="http://schemas.microsoft.com/office/drawing/2014/main" id="{F814C1DA-FE6D-2A4B-D54C-123CA7837D58}"/>
              </a:ext>
            </a:extLst>
          </p:cNvPr>
          <p:cNvSpPr>
            <a:spLocks noGrp="1"/>
          </p:cNvSpPr>
          <p:nvPr/>
        </p:nvSpPr>
        <p:spPr>
          <a:xfrm>
            <a:off x="105339" y="1941464"/>
            <a:ext cx="6314987" cy="3374783"/>
          </a:xfrm>
          <a:prstGeom prst="rect">
            <a:avLst/>
          </a:prstGeom>
        </p:spPr>
        <p:txBody>
          <a:bodyPr vert="horz" lIns="68580" tIns="34290" rIns="68580" bIns="34290" rtlCol="0" anchor="t">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0"/>
              </a:spcBef>
              <a:spcAft>
                <a:spcPts val="450"/>
              </a:spcAft>
            </a:pPr>
            <a:r>
              <a:rPr lang="en-US" sz="1425" dirty="0">
                <a:latin typeface="+mj-lt"/>
                <a:ea typeface="+mn-lt"/>
                <a:cs typeface="+mn-lt"/>
              </a:rPr>
              <a:t>This research was based on the fact that many beneficial insects need alternate food sources, such as nectar, to sustain themselves when prey are absent. These beneficial insects also typically need vegetation on which to lay eggs or hibernate over the winter</a:t>
            </a:r>
            <a:r>
              <a:rPr lang="en-US" sz="1500" dirty="0">
                <a:latin typeface="+mj-lt"/>
                <a:ea typeface="+mn-lt"/>
                <a:cs typeface="+mn-lt"/>
              </a:rPr>
              <a:t>. </a:t>
            </a:r>
            <a:r>
              <a:rPr lang="en-US" sz="1050" dirty="0">
                <a:latin typeface="+mj-lt"/>
                <a:ea typeface="+mn-lt"/>
                <a:cs typeface="+mn-lt"/>
              </a:rPr>
              <a:t>Schomberg, H. 2004. </a:t>
            </a:r>
          </a:p>
          <a:p>
            <a:pPr>
              <a:spcBef>
                <a:spcPts val="0"/>
              </a:spcBef>
              <a:spcAft>
                <a:spcPts val="450"/>
              </a:spcAft>
            </a:pPr>
            <a:endParaRPr lang="en-US" sz="1050" dirty="0">
              <a:latin typeface="+mj-lt"/>
              <a:ea typeface="+mn-lt"/>
              <a:cs typeface="+mn-lt"/>
            </a:endParaRPr>
          </a:p>
          <a:p>
            <a:pPr>
              <a:spcBef>
                <a:spcPts val="0"/>
              </a:spcBef>
              <a:spcAft>
                <a:spcPts val="450"/>
              </a:spcAft>
            </a:pPr>
            <a:r>
              <a:rPr lang="en-US" sz="1425" dirty="0">
                <a:latin typeface="+mj-lt"/>
                <a:ea typeface="+mn-lt"/>
                <a:cs typeface="+mn-lt"/>
              </a:rPr>
              <a:t>This is well documented in the case of pecan orchards with a clover understory [14]. The legumes attract aphids, which are followed by beneficial insects. When the clover dies back and the aphid population drops, the beneficial insects are driven up into the trees. These insects, in search of other foods, manage pests on the developing pecans [14].  </a:t>
            </a:r>
            <a:r>
              <a:rPr lang="en-US" sz="1050" dirty="0">
                <a:latin typeface="+mj-lt"/>
                <a:ea typeface="+mn-lt"/>
                <a:cs typeface="+mn-lt"/>
              </a:rPr>
              <a:t>McCraw, D., and M. Smith</a:t>
            </a:r>
          </a:p>
          <a:p>
            <a:pPr>
              <a:spcBef>
                <a:spcPts val="0"/>
              </a:spcBef>
              <a:spcAft>
                <a:spcPts val="450"/>
              </a:spcAft>
            </a:pPr>
            <a:endParaRPr lang="en-US" sz="1050" dirty="0">
              <a:latin typeface="+mj-lt"/>
              <a:cs typeface="Calibri"/>
            </a:endParaRPr>
          </a:p>
          <a:p>
            <a:pPr>
              <a:spcBef>
                <a:spcPts val="0"/>
              </a:spcBef>
              <a:spcAft>
                <a:spcPts val="450"/>
              </a:spcAft>
            </a:pPr>
            <a:r>
              <a:rPr lang="en-US" sz="1425" dirty="0">
                <a:latin typeface="+mj-lt"/>
                <a:ea typeface="+mn-lt"/>
                <a:cs typeface="+mn-lt"/>
              </a:rPr>
              <a:t>Cowpeas, another legume, are exceptionally heat and drought tolerant. They also have extra-floral nectaries—or nectar-producing glands at leaf stems—which attract beneficial insects.</a:t>
            </a:r>
            <a:endParaRPr lang="en-US" sz="1425" dirty="0">
              <a:latin typeface="+mj-lt"/>
              <a:cs typeface="Calibri"/>
            </a:endParaRPr>
          </a:p>
        </p:txBody>
      </p:sp>
    </p:spTree>
    <p:extLst>
      <p:ext uri="{BB962C8B-B14F-4D97-AF65-F5344CB8AC3E}">
        <p14:creationId xmlns:p14="http://schemas.microsoft.com/office/powerpoint/2010/main" val="24040904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42B855-13BD-CC77-8D51-993AC8581BE0}"/>
              </a:ext>
            </a:extLst>
          </p:cNvPr>
          <p:cNvSpPr>
            <a:spLocks noGrp="1"/>
          </p:cNvSpPr>
          <p:nvPr>
            <p:ph type="body" sz="quarter" idx="13"/>
          </p:nvPr>
        </p:nvSpPr>
        <p:spPr>
          <a:xfrm>
            <a:off x="116410" y="1201223"/>
            <a:ext cx="9027590" cy="398312"/>
          </a:xfrm>
        </p:spPr>
        <p:txBody>
          <a:bodyPr/>
          <a:lstStyle/>
          <a:p>
            <a:r>
              <a:rPr lang="en-US" dirty="0">
                <a:cs typeface="Calibri Light"/>
              </a:rPr>
              <a:t>Predator insects in a healthy soil ecosystem</a:t>
            </a:r>
            <a:endParaRPr lang="en-US" dirty="0"/>
          </a:p>
        </p:txBody>
      </p:sp>
      <p:pic>
        <p:nvPicPr>
          <p:cNvPr id="4" name="Content Placeholder 3">
            <a:extLst>
              <a:ext uri="{FF2B5EF4-FFF2-40B4-BE49-F238E27FC236}">
                <a16:creationId xmlns:a16="http://schemas.microsoft.com/office/drawing/2014/main" id="{7F77918E-EA53-3767-2567-0F4B236382E4}"/>
              </a:ext>
            </a:extLst>
          </p:cNvPr>
          <p:cNvPicPr>
            <a:picLocks noGrp="1" noChangeAspect="1"/>
          </p:cNvPicPr>
          <p:nvPr>
            <p:ph idx="4294967295"/>
          </p:nvPr>
        </p:nvPicPr>
        <p:blipFill>
          <a:blip r:embed="rId2"/>
          <a:stretch>
            <a:fillRect/>
          </a:stretch>
        </p:blipFill>
        <p:spPr>
          <a:xfrm>
            <a:off x="0" y="857250"/>
            <a:ext cx="0" cy="0"/>
          </a:xfrm>
        </p:spPr>
      </p:pic>
      <p:pic>
        <p:nvPicPr>
          <p:cNvPr id="2050" name="Picture 2">
            <a:extLst>
              <a:ext uri="{FF2B5EF4-FFF2-40B4-BE49-F238E27FC236}">
                <a16:creationId xmlns:a16="http://schemas.microsoft.com/office/drawing/2014/main" id="{A5D07439-1A0C-84A6-573D-430A93F006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411" y="1893093"/>
            <a:ext cx="8944626" cy="36634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77534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38|31.2|7.6|16|7.1|4.1"/>
</p:tagLst>
</file>

<file path=ppt/theme/theme1.xml><?xml version="1.0" encoding="utf-8"?>
<a:theme xmlns:a="http://schemas.openxmlformats.org/drawingml/2006/main" name="1_Title Page">
  <a:themeElements>
    <a:clrScheme name="NRCS Color Palette">
      <a:dk1>
        <a:srgbClr val="2A2C2C"/>
      </a:dk1>
      <a:lt1>
        <a:sysClr val="window" lastClr="FFFFFF"/>
      </a:lt1>
      <a:dk2>
        <a:srgbClr val="545859"/>
      </a:dk2>
      <a:lt2>
        <a:srgbClr val="E7E6E6"/>
      </a:lt2>
      <a:accent1>
        <a:srgbClr val="658D1B"/>
      </a:accent1>
      <a:accent2>
        <a:srgbClr val="0B4235"/>
      </a:accent2>
      <a:accent3>
        <a:srgbClr val="FFCA63"/>
      </a:accent3>
      <a:accent4>
        <a:srgbClr val="19567B"/>
      </a:accent4>
      <a:accent5>
        <a:srgbClr val="724324"/>
      </a:accent5>
      <a:accent6>
        <a:srgbClr val="545859"/>
      </a:accent6>
      <a:hlink>
        <a:srgbClr val="003DA5"/>
      </a:hlink>
      <a:folHlink>
        <a:srgbClr val="02376C"/>
      </a:folHlink>
    </a:clrScheme>
    <a:fontScheme name="NRCS Primary Font (Montserrat)">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RCS S&amp;T SHD PowerPoint Template for Trainings" id="{E4765E9B-D895-4ACA-B049-D9E218950ED7}" vid="{828BBCDA-3217-4D35-81CF-90079A962F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3fb875a-8af9-4255-b008-0995492d31cd" xsi:nil="true"/>
    <lcf76f155ced4ddcb4097134ff3c332f xmlns="12363614-19a6-4ba2-943c-7caa8a5735f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SharedWithUsers xmlns="849593af-9ef4-4dc7-a991-ea6257baf2f0">
      <UserInfo>
        <DisplayName/>
        <AccountId xsi:nil="true"/>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0DF2ABC03FB6E4E9B76E3A625F5898B" ma:contentTypeVersion="19" ma:contentTypeDescription="Create a new document." ma:contentTypeScope="" ma:versionID="e3d415994b0bf6366365def82154d1ba">
  <xsd:schema xmlns:xsd="http://www.w3.org/2001/XMLSchema" xmlns:xs="http://www.w3.org/2001/XMLSchema" xmlns:p="http://schemas.microsoft.com/office/2006/metadata/properties" xmlns:ns1="http://schemas.microsoft.com/sharepoint/v3" xmlns:ns2="12363614-19a6-4ba2-943c-7caa8a5735f9" xmlns:ns3="849593af-9ef4-4dc7-a991-ea6257baf2f0" xmlns:ns4="73fb875a-8af9-4255-b008-0995492d31cd" targetNamespace="http://schemas.microsoft.com/office/2006/metadata/properties" ma:root="true" ma:fieldsID="2a2c3adffaa7d5cde45e05417bd96747" ns1:_="" ns2:_="" ns3:_="" ns4:_="">
    <xsd:import namespace="http://schemas.microsoft.com/sharepoint/v3"/>
    <xsd:import namespace="12363614-19a6-4ba2-943c-7caa8a5735f9"/>
    <xsd:import namespace="849593af-9ef4-4dc7-a991-ea6257baf2f0"/>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363614-19a6-4ba2-943c-7caa8a5735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9593af-9ef4-4dc7-a991-ea6257baf2f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643d039f-5583-46f0-8301-9a8ed676b916}" ma:internalName="TaxCatchAll" ma:showField="CatchAllData" ma:web="849593af-9ef4-4dc7-a991-ea6257baf2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file>

<file path=customXml/itemProps1.xml><?xml version="1.0" encoding="utf-8"?>
<ds:datastoreItem xmlns:ds="http://schemas.openxmlformats.org/officeDocument/2006/customXml" ds:itemID="{1A74368A-A436-497F-9F0E-193C64285CFC}">
  <ds:schemaRefs>
    <ds:schemaRef ds:uri="http://purl.org/dc/elements/1.1/"/>
    <ds:schemaRef ds:uri="1fa27c74-dbb6-4e30-b933-9d82255035f8"/>
    <ds:schemaRef ds:uri="http://schemas.microsoft.com/office/infopath/2007/PartnerControls"/>
    <ds:schemaRef ds:uri="http://schemas.microsoft.com/office/2006/metadata/properties"/>
    <ds:schemaRef ds:uri="http://purl.org/dc/dcmitype/"/>
    <ds:schemaRef ds:uri="http://www.w3.org/XML/1998/namespace"/>
    <ds:schemaRef ds:uri="http://schemas.openxmlformats.org/package/2006/metadata/core-properties"/>
    <ds:schemaRef ds:uri="http://schemas.microsoft.com/office/2006/documentManagement/types"/>
    <ds:schemaRef ds:uri="73fb875a-8af9-4255-b008-0995492d31cd"/>
    <ds:schemaRef ds:uri="190132a1-b740-41e9-a9d3-aef04dc8f2ab"/>
    <ds:schemaRef ds:uri="http://purl.org/dc/terms/"/>
  </ds:schemaRefs>
</ds:datastoreItem>
</file>

<file path=customXml/itemProps2.xml><?xml version="1.0" encoding="utf-8"?>
<ds:datastoreItem xmlns:ds="http://schemas.openxmlformats.org/officeDocument/2006/customXml" ds:itemID="{3260AA9F-983F-4123-B28C-77D916E0BD82}">
  <ds:schemaRefs>
    <ds:schemaRef ds:uri="http://schemas.microsoft.com/sharepoint/v3/contenttype/forms"/>
  </ds:schemaRefs>
</ds:datastoreItem>
</file>

<file path=customXml/itemProps3.xml><?xml version="1.0" encoding="utf-8"?>
<ds:datastoreItem xmlns:ds="http://schemas.openxmlformats.org/officeDocument/2006/customXml" ds:itemID="{8D26D41D-FA48-4741-8598-7DD30C42AE5D}"/>
</file>

<file path=customXml/itemProps4.xml><?xml version="1.0" encoding="utf-8"?>
<ds:datastoreItem xmlns:ds="http://schemas.openxmlformats.org/officeDocument/2006/customXml" ds:itemID="{33304E00-93DA-434A-9DE2-4DCC0636B265}"/>
</file>

<file path=docProps/app.xml><?xml version="1.0" encoding="utf-8"?>
<Properties xmlns="http://schemas.openxmlformats.org/officeDocument/2006/extended-properties" xmlns:vt="http://schemas.openxmlformats.org/officeDocument/2006/docPropsVTypes">
  <Template/>
  <TotalTime>161</TotalTime>
  <Words>3251</Words>
  <Application>Microsoft Office PowerPoint</Application>
  <PresentationFormat>On-screen Show (4:3)</PresentationFormat>
  <Paragraphs>142</Paragraphs>
  <Slides>17</Slides>
  <Notes>11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vt:i4>
      </vt:variant>
    </vt:vector>
  </HeadingPairs>
  <TitlesOfParts>
    <vt:vector size="27" baseType="lpstr">
      <vt:lpstr>Aptos</vt:lpstr>
      <vt:lpstr>Arial</vt:lpstr>
      <vt:lpstr>Calibri</vt:lpstr>
      <vt:lpstr>Calibri Light</vt:lpstr>
      <vt:lpstr>Montserrat</vt:lpstr>
      <vt:lpstr>Open Sans</vt:lpstr>
      <vt:lpstr>Prodigal</vt:lpstr>
      <vt:lpstr>Roboto</vt:lpstr>
      <vt:lpstr>Wingdings</vt:lpstr>
      <vt:lpstr>1_Title Page</vt:lpstr>
      <vt:lpstr>PowerPoint Presentation</vt:lpstr>
      <vt:lpstr>PowerPoint Presentation</vt:lpstr>
      <vt:lpstr>PowerPoint Presentation</vt:lpstr>
      <vt:lpstr>Selected Cover Crops Trap Sugar Beet Cyst Nematode (SBCN)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Winger, Marlon - FPAC-NRCS, UT</dc:creator>
  <cp:lastModifiedBy>Metz, Loretta - FPAC-NRCS, AZ</cp:lastModifiedBy>
  <cp:revision>292</cp:revision>
  <dcterms:created xsi:type="dcterms:W3CDTF">2024-10-09T14:50:04Z</dcterms:created>
  <dcterms:modified xsi:type="dcterms:W3CDTF">2025-01-03T22:56:03Z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0x01010020DF2ABC03FB6E4E9B76E3A625F5898B</vt:lpwstr>
  </property>
  <property fmtid="{D5CDD505-2E9C-101B-9397-08002B2CF9AE}" pid="3" name="MediaServiceImageTags">
    <vt:lpwstr/>
  </property>
  <property fmtid="{D5CDD505-2E9C-101B-9397-08002B2CF9AE}" pid="4" name="Order">
    <vt:lpwstr>179200.000000000</vt:lpwstr>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lpwstr/>
  </property>
</Properties>
</file>